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88" r:id="rId3"/>
    <p:sldId id="313" r:id="rId4"/>
    <p:sldId id="319" r:id="rId5"/>
    <p:sldId id="304" r:id="rId6"/>
    <p:sldId id="307" r:id="rId7"/>
    <p:sldId id="322" r:id="rId8"/>
    <p:sldId id="315" r:id="rId9"/>
    <p:sldId id="314" r:id="rId10"/>
    <p:sldId id="311" r:id="rId11"/>
  </p:sldIdLst>
  <p:sldSz cx="16256000" cy="9144000"/>
  <p:notesSz cx="16256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C0504D"/>
    <a:srgbClr val="FF5050"/>
    <a:srgbClr val="D60093"/>
    <a:srgbClr val="594F8C"/>
    <a:srgbClr val="616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/>
    <p:restoredTop sz="95742" autoAdjust="0"/>
  </p:normalViewPr>
  <p:slideViewPr>
    <p:cSldViewPr>
      <p:cViewPr>
        <p:scale>
          <a:sx n="62" d="100"/>
          <a:sy n="62" d="100"/>
        </p:scale>
        <p:origin x="978" y="3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C679A-475E-414E-8BDB-3148D2A84471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0BB23-B1C5-4E79-B013-F0EA61108A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49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DC86E-0606-4578-A8F4-ECBCF61A42AF}" type="slidenum">
              <a:rPr lang="ru-RU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804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FD5B-F2AE-4185-A673-6F7D514A0DA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863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2FD5B-F2AE-4185-A673-6F7D514A0DA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19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67543" y="3387449"/>
            <a:ext cx="7120912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94F8C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2000" y="3448845"/>
            <a:ext cx="12192000" cy="123110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49244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700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00"/>
            </a:lvl4pPr>
            <a:lvl5pPr marL="2438339" indent="0" algn="ctr">
              <a:buNone/>
              <a:defRPr sz="2100"/>
            </a:lvl5pPr>
            <a:lvl6pPr marL="3047924" indent="0" algn="ctr">
              <a:buNone/>
              <a:defRPr sz="2100"/>
            </a:lvl6pPr>
            <a:lvl7pPr marL="3657509" indent="0" algn="ctr">
              <a:buNone/>
              <a:defRPr sz="2100"/>
            </a:lvl7pPr>
            <a:lvl8pPr marL="4267093" indent="0" algn="ctr">
              <a:buNone/>
              <a:defRPr sz="2100"/>
            </a:lvl8pPr>
            <a:lvl9pPr marL="4876678" indent="0" algn="ctr">
              <a:buNone/>
              <a:defRPr sz="21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12800" y="8503920"/>
            <a:ext cx="3738880" cy="276999"/>
          </a:xfrm>
        </p:spPr>
        <p:txBody>
          <a:bodyPr/>
          <a:lstStyle/>
          <a:p>
            <a:fld id="{62294CEF-8107-44F7-AB7C-D2B1F51B3FC0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527040" y="8503920"/>
            <a:ext cx="5201920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04320" y="8503920"/>
            <a:ext cx="3738880" cy="276999"/>
          </a:xfrm>
        </p:spPr>
        <p:txBody>
          <a:bodyPr/>
          <a:lstStyle/>
          <a:p>
            <a:fld id="{510EBD61-63FE-4D5B-8413-CF5FEF0AA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47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390" y="577124"/>
            <a:ext cx="12657218" cy="65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2299" y="2256637"/>
            <a:ext cx="8739505" cy="4930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21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mailto:obshiy@66.sfr.gov.ru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15.emf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package" Target="../embeddings/_________Microsoft_Word1.docx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6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hyperlink" Target="https://sfr.gov.ru/branches/sverdlovsk/info/~0/8004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8.jpe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F70FF60C-7341-964B-8440-4C1F2C70E6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-165421"/>
            <a:ext cx="15968014" cy="8771965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279400" y="5791200"/>
            <a:ext cx="12039600" cy="1613262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>
              <a:spcBef>
                <a:spcPts val="580"/>
              </a:spcBef>
              <a:tabLst>
                <a:tab pos="1066165" algn="l"/>
                <a:tab pos="2926715" algn="l"/>
                <a:tab pos="3101975" algn="l"/>
                <a:tab pos="4457700" algn="l"/>
              </a:tabLst>
            </a:pPr>
            <a:r>
              <a:rPr lang="ru-RU" sz="5000" b="1" dirty="0" smtClean="0">
                <a:cs typeface="Montserrat-Medium"/>
              </a:rPr>
              <a:t>ФИНАНСОВОЕ ОБЕСПЕЧЕНИЕ ПРЕДУПРЕДИТЕЛЬНЫХ МЕР</a:t>
            </a:r>
            <a:endParaRPr lang="ru-RU" sz="5000" b="1" dirty="0">
              <a:cs typeface="Montserrat-Medium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8B189839-F567-C141-85A7-3182C767F6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1200" y="5948014"/>
            <a:ext cx="3841736" cy="2738786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812800" y="152400"/>
            <a:ext cx="146304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spcBef>
                <a:spcPts val="580"/>
              </a:spcBef>
              <a:tabLst>
                <a:tab pos="1066165" algn="l"/>
                <a:tab pos="2926715" algn="l"/>
                <a:tab pos="3101975" algn="l"/>
                <a:tab pos="4457700" algn="l"/>
              </a:tabLst>
            </a:pPr>
            <a:r>
              <a:rPr lang="ru-RU" sz="2800" dirty="0" smtClean="0">
                <a:cs typeface="Montserrat-Medium"/>
              </a:rPr>
              <a:t>ОТДЕЛЕНИЕ ФОНДА ПЕНСИОННОГО И СОЦИАЛЬНОГО СТРАХОВАНИЯ</a:t>
            </a:r>
            <a:endParaRPr lang="en-US" sz="2800" dirty="0" smtClean="0">
              <a:cs typeface="Montserrat-Medium"/>
            </a:endParaRPr>
          </a:p>
          <a:p>
            <a:pPr marL="12700" marR="5080" algn="ctr">
              <a:spcBef>
                <a:spcPts val="580"/>
              </a:spcBef>
              <a:tabLst>
                <a:tab pos="1066165" algn="l"/>
                <a:tab pos="2926715" algn="l"/>
                <a:tab pos="3101975" algn="l"/>
                <a:tab pos="4457700" algn="l"/>
              </a:tabLst>
            </a:pPr>
            <a:r>
              <a:rPr lang="ru-RU" sz="2800" dirty="0" smtClean="0">
                <a:cs typeface="Montserrat-Medium"/>
              </a:rPr>
              <a:t> РОССИЙСКОЙ ФЕДЕРАЦИИ ПО СВЕРДЛОВСКОЙ ОБЛАСТИ</a:t>
            </a:r>
            <a:endParaRPr lang="ru-RU" sz="2800" dirty="0">
              <a:cs typeface="Montserrat-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1600703" y="304800"/>
            <a:ext cx="14655298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lang="ru-RU" sz="8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Times New Roman" pitchFamily="18" charset="0"/>
              </a:rPr>
              <a:t>ГОС</a:t>
            </a:r>
            <a:r>
              <a:rPr lang="ru-RU" sz="80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УСЛУГИ</a:t>
            </a:r>
            <a:r>
              <a:rPr lang="ru-RU" sz="64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64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/>
            </a:r>
            <a:br>
              <a:rPr lang="en-US" sz="64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en-US" sz="64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             </a:t>
            </a:r>
            <a:r>
              <a:rPr lang="ru-RU" sz="64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ПРАКТИЧНО И СОВРЕМЕННО</a:t>
            </a:r>
            <a:endParaRPr lang="ru-RU" sz="6400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2" name="Номер слайда 20"/>
          <p:cNvSpPr>
            <a:spLocks noGrp="1"/>
          </p:cNvSpPr>
          <p:nvPr>
            <p:ph type="sldNum" sz="quarter" idx="4294967295"/>
          </p:nvPr>
        </p:nvSpPr>
        <p:spPr>
          <a:xfrm>
            <a:off x="15747999" y="8585719"/>
            <a:ext cx="304800" cy="276999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t>10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=""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1" y="0"/>
            <a:ext cx="1296507" cy="9143999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20" name="object 4">
            <a:extLst>
              <a:ext uri="{FF2B5EF4-FFF2-40B4-BE49-F238E27FC236}">
                <a16:creationId xmlns=""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1605" y="0"/>
            <a:ext cx="732195" cy="9143999"/>
          </a:xfrm>
          <a:prstGeom prst="rect">
            <a:avLst/>
          </a:prstGeom>
        </p:spPr>
      </p:pic>
      <p:grpSp>
        <p:nvGrpSpPr>
          <p:cNvPr id="21" name="Group 47">
            <a:extLst>
              <a:ext uri="{FF2B5EF4-FFF2-40B4-BE49-F238E27FC236}">
                <a16:creationId xmlns=""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96675" y="241820"/>
            <a:ext cx="716125" cy="901180"/>
            <a:chOff x="634994" y="7556702"/>
            <a:chExt cx="914452" cy="1075534"/>
          </a:xfrm>
        </p:grpSpPr>
        <p:pic>
          <p:nvPicPr>
            <p:cNvPr id="22" name="object 5">
              <a:extLst>
                <a:ext uri="{FF2B5EF4-FFF2-40B4-BE49-F238E27FC236}">
                  <a16:creationId xmlns=""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3" name="object 6">
              <a:extLst>
                <a:ext uri="{FF2B5EF4-FFF2-40B4-BE49-F238E27FC236}">
                  <a16:creationId xmlns=""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24" name="object 7">
              <a:extLst>
                <a:ext uri="{FF2B5EF4-FFF2-40B4-BE49-F238E27FC236}">
                  <a16:creationId xmlns=""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8">
              <a:extLst>
                <a:ext uri="{FF2B5EF4-FFF2-40B4-BE49-F238E27FC236}">
                  <a16:creationId xmlns=""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6" name="object 9">
              <a:extLst>
                <a:ext uri="{FF2B5EF4-FFF2-40B4-BE49-F238E27FC236}">
                  <a16:creationId xmlns=""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7" name="object 10">
              <a:extLst>
                <a:ext uri="{FF2B5EF4-FFF2-40B4-BE49-F238E27FC236}">
                  <a16:creationId xmlns=""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1">
              <a:extLst>
                <a:ext uri="{FF2B5EF4-FFF2-40B4-BE49-F238E27FC236}">
                  <a16:creationId xmlns=""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9" name="object 12">
              <a:extLst>
                <a:ext uri="{FF2B5EF4-FFF2-40B4-BE49-F238E27FC236}">
                  <a16:creationId xmlns=""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0" name="object 13">
              <a:extLst>
                <a:ext uri="{FF2B5EF4-FFF2-40B4-BE49-F238E27FC236}">
                  <a16:creationId xmlns=""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31" name="object 14">
              <a:extLst>
                <a:ext uri="{FF2B5EF4-FFF2-40B4-BE49-F238E27FC236}">
                  <a16:creationId xmlns=""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32" name="object 15">
              <a:extLst>
                <a:ext uri="{FF2B5EF4-FFF2-40B4-BE49-F238E27FC236}">
                  <a16:creationId xmlns=""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33" name="object 16">
              <a:extLst>
                <a:ext uri="{FF2B5EF4-FFF2-40B4-BE49-F238E27FC236}">
                  <a16:creationId xmlns=""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17">
              <a:extLst>
                <a:ext uri="{FF2B5EF4-FFF2-40B4-BE49-F238E27FC236}">
                  <a16:creationId xmlns=""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pic>
        <p:nvPicPr>
          <p:cNvPr id="35" name="Рисунок 34"/>
          <p:cNvPicPr/>
          <p:nvPr/>
        </p:nvPicPr>
        <p:blipFill rotWithShape="1">
          <a:blip r:embed="rId13" cstate="print"/>
          <a:srcRect l="33745" r="32758"/>
          <a:stretch/>
        </p:blipFill>
        <p:spPr>
          <a:xfrm>
            <a:off x="1346200" y="2996679"/>
            <a:ext cx="2362200" cy="3785121"/>
          </a:xfrm>
          <a:prstGeom prst="rect">
            <a:avLst/>
          </a:prstGeom>
        </p:spPr>
      </p:pic>
      <p:pic>
        <p:nvPicPr>
          <p:cNvPr id="36" name="Рисунок 35"/>
          <p:cNvPicPr/>
          <p:nvPr/>
        </p:nvPicPr>
        <p:blipFill rotWithShape="1">
          <a:blip r:embed="rId14" cstate="print"/>
          <a:srcRect l="32068" r="30732"/>
          <a:stretch/>
        </p:blipFill>
        <p:spPr>
          <a:xfrm>
            <a:off x="5727347" y="3044625"/>
            <a:ext cx="2629253" cy="3737175"/>
          </a:xfrm>
          <a:prstGeom prst="rect">
            <a:avLst/>
          </a:prstGeom>
        </p:spPr>
      </p:pic>
      <p:sp>
        <p:nvSpPr>
          <p:cNvPr id="39" name="Стрелка вниз 38"/>
          <p:cNvSpPr/>
          <p:nvPr/>
        </p:nvSpPr>
        <p:spPr>
          <a:xfrm rot="16200000">
            <a:off x="4560808" y="4635771"/>
            <a:ext cx="379221" cy="407636"/>
          </a:xfrm>
          <a:prstGeom prst="down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40" name="Стрелка вниз 39"/>
          <p:cNvSpPr/>
          <p:nvPr/>
        </p:nvSpPr>
        <p:spPr>
          <a:xfrm rot="16200000">
            <a:off x="10504408" y="4711971"/>
            <a:ext cx="379221" cy="407636"/>
          </a:xfrm>
          <a:prstGeom prst="down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pic>
        <p:nvPicPr>
          <p:cNvPr id="41" name="Рисунок 40"/>
          <p:cNvPicPr/>
          <p:nvPr/>
        </p:nvPicPr>
        <p:blipFill rotWithShape="1">
          <a:blip r:embed="rId15" cstate="print"/>
          <a:srcRect l="31055" t="4549" r="29876"/>
          <a:stretch/>
        </p:blipFill>
        <p:spPr>
          <a:xfrm>
            <a:off x="11404600" y="3044625"/>
            <a:ext cx="2514600" cy="3737175"/>
          </a:xfrm>
          <a:prstGeom prst="rect">
            <a:avLst/>
          </a:prstGeom>
        </p:spPr>
      </p:pic>
      <p:sp>
        <p:nvSpPr>
          <p:cNvPr id="42" name="object 38"/>
          <p:cNvSpPr txBox="1">
            <a:spLocks/>
          </p:cNvSpPr>
          <p:nvPr/>
        </p:nvSpPr>
        <p:spPr>
          <a:xfrm>
            <a:off x="9042400" y="4720268"/>
            <a:ext cx="952982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4400" b="1" kern="0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…</a:t>
            </a:r>
            <a:endParaRPr lang="ru-RU" sz="4400" b="1" kern="0" dirty="0">
              <a:solidFill>
                <a:schemeClr val="tx2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46200" y="7543800"/>
            <a:ext cx="1310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Крайний срок первичного предоставления заявления – </a:t>
            </a:r>
            <a:r>
              <a:rPr lang="ru-RU" sz="2800" b="1" smtClean="0"/>
              <a:t>не позднее 31 ИЮЛЯ </a:t>
            </a:r>
            <a:endParaRPr lang="ru-RU" sz="2800" b="1" dirty="0" smtClean="0"/>
          </a:p>
          <a:p>
            <a:pPr algn="ctr"/>
            <a:r>
              <a:rPr lang="ru-RU" sz="2800" dirty="0" smtClean="0"/>
              <a:t>(возможна </a:t>
            </a:r>
            <a:r>
              <a:rPr lang="ru-RU" sz="2800" dirty="0"/>
              <a:t>подача несколько раз в рамках расчетной суммы</a:t>
            </a:r>
            <a:r>
              <a:rPr lang="ru-RU" sz="2800" dirty="0" smtClean="0"/>
              <a:t>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9403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049723" y="1223532"/>
            <a:ext cx="12773595" cy="1900668"/>
            <a:chOff x="3049723" y="1223532"/>
            <a:chExt cx="12773595" cy="1900668"/>
          </a:xfrm>
        </p:grpSpPr>
        <p:grpSp>
          <p:nvGrpSpPr>
            <p:cNvPr id="2" name="object 2"/>
            <p:cNvGrpSpPr/>
            <p:nvPr/>
          </p:nvGrpSpPr>
          <p:grpSpPr>
            <a:xfrm>
              <a:off x="3049723" y="1223532"/>
              <a:ext cx="12773595" cy="1900668"/>
              <a:chOff x="5747702" y="1916818"/>
              <a:chExt cx="7223125" cy="466090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5749499" y="1918615"/>
                <a:ext cx="497205" cy="462280"/>
              </a:xfrm>
              <a:custGeom>
                <a:avLst/>
                <a:gdLst/>
                <a:ahLst/>
                <a:cxnLst/>
                <a:rect l="l" t="t" r="r" b="b"/>
                <a:pathLst>
                  <a:path w="497204" h="462280">
                    <a:moveTo>
                      <a:pt x="496950" y="0"/>
                    </a:moveTo>
                    <a:lnTo>
                      <a:pt x="323443" y="0"/>
                    </a:lnTo>
                    <a:lnTo>
                      <a:pt x="0" y="461911"/>
                    </a:lnTo>
                    <a:lnTo>
                      <a:pt x="174955" y="461911"/>
                    </a:lnTo>
                    <a:lnTo>
                      <a:pt x="496950" y="0"/>
                    </a:lnTo>
                    <a:close/>
                  </a:path>
                </a:pathLst>
              </a:custGeom>
              <a:solidFill>
                <a:srgbClr val="CCDD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5749499" y="1918615"/>
                <a:ext cx="497205" cy="462280"/>
              </a:xfrm>
              <a:custGeom>
                <a:avLst/>
                <a:gdLst/>
                <a:ahLst/>
                <a:cxnLst/>
                <a:rect l="l" t="t" r="r" b="b"/>
                <a:pathLst>
                  <a:path w="497204" h="462280">
                    <a:moveTo>
                      <a:pt x="496950" y="0"/>
                    </a:moveTo>
                    <a:lnTo>
                      <a:pt x="323443" y="0"/>
                    </a:lnTo>
                    <a:lnTo>
                      <a:pt x="0" y="461911"/>
                    </a:lnTo>
                    <a:lnTo>
                      <a:pt x="174955" y="461911"/>
                    </a:lnTo>
                  </a:path>
                </a:pathLst>
              </a:custGeom>
              <a:ln w="3594">
                <a:solidFill>
                  <a:srgbClr val="61606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" name="object 5"/>
              <p:cNvSpPr/>
              <p:nvPr/>
            </p:nvSpPr>
            <p:spPr>
              <a:xfrm>
                <a:off x="5903694" y="1918615"/>
                <a:ext cx="7065645" cy="462280"/>
              </a:xfrm>
              <a:custGeom>
                <a:avLst/>
                <a:gdLst/>
                <a:ahLst/>
                <a:cxnLst/>
                <a:rect l="l" t="t" r="r" b="b"/>
                <a:pathLst>
                  <a:path w="7065645" h="462280">
                    <a:moveTo>
                      <a:pt x="6992353" y="0"/>
                    </a:moveTo>
                    <a:lnTo>
                      <a:pt x="323443" y="0"/>
                    </a:lnTo>
                    <a:lnTo>
                      <a:pt x="0" y="461911"/>
                    </a:lnTo>
                    <a:lnTo>
                      <a:pt x="6992353" y="461911"/>
                    </a:lnTo>
                    <a:lnTo>
                      <a:pt x="7020664" y="456195"/>
                    </a:lnTo>
                    <a:lnTo>
                      <a:pt x="7043783" y="440605"/>
                    </a:lnTo>
                    <a:lnTo>
                      <a:pt x="7059370" y="417479"/>
                    </a:lnTo>
                    <a:lnTo>
                      <a:pt x="7065086" y="389153"/>
                    </a:lnTo>
                    <a:lnTo>
                      <a:pt x="7065086" y="72745"/>
                    </a:lnTo>
                    <a:lnTo>
                      <a:pt x="7059370" y="44426"/>
                    </a:lnTo>
                    <a:lnTo>
                      <a:pt x="7043783" y="21304"/>
                    </a:lnTo>
                    <a:lnTo>
                      <a:pt x="7020664" y="5715"/>
                    </a:lnTo>
                    <a:lnTo>
                      <a:pt x="6992353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5903694" y="1918615"/>
                <a:ext cx="7065645" cy="462280"/>
              </a:xfrm>
              <a:custGeom>
                <a:avLst/>
                <a:gdLst/>
                <a:ahLst/>
                <a:cxnLst/>
                <a:rect l="l" t="t" r="r" b="b"/>
                <a:pathLst>
                  <a:path w="7065645" h="462280">
                    <a:moveTo>
                      <a:pt x="6992353" y="0"/>
                    </a:moveTo>
                    <a:lnTo>
                      <a:pt x="323443" y="0"/>
                    </a:lnTo>
                    <a:lnTo>
                      <a:pt x="0" y="461911"/>
                    </a:lnTo>
                    <a:lnTo>
                      <a:pt x="6992353" y="461911"/>
                    </a:lnTo>
                    <a:lnTo>
                      <a:pt x="7020664" y="456195"/>
                    </a:lnTo>
                    <a:lnTo>
                      <a:pt x="7043783" y="440605"/>
                    </a:lnTo>
                    <a:lnTo>
                      <a:pt x="7059370" y="417479"/>
                    </a:lnTo>
                    <a:lnTo>
                      <a:pt x="7065086" y="389153"/>
                    </a:lnTo>
                    <a:lnTo>
                      <a:pt x="7065086" y="72745"/>
                    </a:lnTo>
                    <a:lnTo>
                      <a:pt x="7059370" y="44426"/>
                    </a:lnTo>
                    <a:lnTo>
                      <a:pt x="7043783" y="21304"/>
                    </a:lnTo>
                    <a:lnTo>
                      <a:pt x="7020664" y="5715"/>
                    </a:lnTo>
                    <a:lnTo>
                      <a:pt x="6992353" y="0"/>
                    </a:lnTo>
                  </a:path>
                </a:pathLst>
              </a:custGeom>
              <a:ln w="3594">
                <a:solidFill>
                  <a:srgbClr val="61606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7" name="object 37"/>
            <p:cNvSpPr txBox="1"/>
            <p:nvPr/>
          </p:nvSpPr>
          <p:spPr>
            <a:xfrm>
              <a:off x="3879734" y="1524000"/>
              <a:ext cx="11644484" cy="130548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just"/>
              <a:r>
                <a:rPr lang="ru-RU" sz="2800" b="1" dirty="0">
                  <a:cs typeface="Times New Roman" pitchFamily="18" charset="0"/>
                </a:rPr>
                <a:t>Федеральный закон от 24.07.1998 № 125-ФЗ</a:t>
              </a:r>
              <a:r>
                <a:rPr lang="ru-RU" sz="2800" dirty="0">
                  <a:cs typeface="Times New Roman" pitchFamily="18" charset="0"/>
                </a:rPr>
                <a:t> «Об обязательном социальном страховании от несчастных случаев на производстве и профессиональных заболеваний»</a:t>
              </a:r>
            </a:p>
          </p:txBody>
        </p:sp>
      </p:grp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4965218" y="304800"/>
            <a:ext cx="643938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НОРМАТИВНЫЕ ДОКУМЕНТЫ</a:t>
            </a:r>
            <a:endParaRPr lang="ru-RU" sz="3200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6" name="object 3">
            <a:extLst>
              <a:ext uri="{FF2B5EF4-FFF2-40B4-BE49-F238E27FC236}">
                <a16:creationId xmlns=""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0" y="1"/>
            <a:ext cx="1296509" cy="9144000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47" name="object 4">
            <a:extLst>
              <a:ext uri="{FF2B5EF4-FFF2-40B4-BE49-F238E27FC236}">
                <a16:creationId xmlns=""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1605" y="0"/>
            <a:ext cx="732195" cy="9143999"/>
          </a:xfrm>
          <a:prstGeom prst="rect">
            <a:avLst/>
          </a:prstGeom>
        </p:spPr>
      </p:pic>
      <p:grpSp>
        <p:nvGrpSpPr>
          <p:cNvPr id="48" name="Group 47">
            <a:extLst>
              <a:ext uri="{FF2B5EF4-FFF2-40B4-BE49-F238E27FC236}">
                <a16:creationId xmlns=""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127000" y="448466"/>
            <a:ext cx="753669" cy="1075534"/>
            <a:chOff x="634994" y="7556702"/>
            <a:chExt cx="914452" cy="1075534"/>
          </a:xfrm>
        </p:grpSpPr>
        <p:pic>
          <p:nvPicPr>
            <p:cNvPr id="49" name="object 5">
              <a:extLst>
                <a:ext uri="{FF2B5EF4-FFF2-40B4-BE49-F238E27FC236}">
                  <a16:creationId xmlns=""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0" name="object 6">
              <a:extLst>
                <a:ext uri="{FF2B5EF4-FFF2-40B4-BE49-F238E27FC236}">
                  <a16:creationId xmlns=""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51" name="object 7">
              <a:extLst>
                <a:ext uri="{FF2B5EF4-FFF2-40B4-BE49-F238E27FC236}">
                  <a16:creationId xmlns=""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8">
              <a:extLst>
                <a:ext uri="{FF2B5EF4-FFF2-40B4-BE49-F238E27FC236}">
                  <a16:creationId xmlns=""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53" name="object 9">
              <a:extLst>
                <a:ext uri="{FF2B5EF4-FFF2-40B4-BE49-F238E27FC236}">
                  <a16:creationId xmlns=""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54" name="object 10">
              <a:extLst>
                <a:ext uri="{FF2B5EF4-FFF2-40B4-BE49-F238E27FC236}">
                  <a16:creationId xmlns=""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11">
              <a:extLst>
                <a:ext uri="{FF2B5EF4-FFF2-40B4-BE49-F238E27FC236}">
                  <a16:creationId xmlns=""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56" name="object 12">
              <a:extLst>
                <a:ext uri="{FF2B5EF4-FFF2-40B4-BE49-F238E27FC236}">
                  <a16:creationId xmlns=""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57" name="object 13">
              <a:extLst>
                <a:ext uri="{FF2B5EF4-FFF2-40B4-BE49-F238E27FC236}">
                  <a16:creationId xmlns=""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58" name="object 14">
              <a:extLst>
                <a:ext uri="{FF2B5EF4-FFF2-40B4-BE49-F238E27FC236}">
                  <a16:creationId xmlns=""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59" name="object 15">
              <a:extLst>
                <a:ext uri="{FF2B5EF4-FFF2-40B4-BE49-F238E27FC236}">
                  <a16:creationId xmlns=""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60" name="object 16">
              <a:extLst>
                <a:ext uri="{FF2B5EF4-FFF2-40B4-BE49-F238E27FC236}">
                  <a16:creationId xmlns=""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17">
              <a:extLst>
                <a:ext uri="{FF2B5EF4-FFF2-40B4-BE49-F238E27FC236}">
                  <a16:creationId xmlns=""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62" name="Номер слайда 20"/>
          <p:cNvSpPr>
            <a:spLocks noGrp="1"/>
          </p:cNvSpPr>
          <p:nvPr>
            <p:ph type="sldNum" sz="quarter" idx="4294967295"/>
          </p:nvPr>
        </p:nvSpPr>
        <p:spPr>
          <a:xfrm>
            <a:off x="15747999" y="8585719"/>
            <a:ext cx="304800" cy="276999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t>2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049719" y="3429000"/>
            <a:ext cx="12773593" cy="2787871"/>
            <a:chOff x="3049719" y="3429000"/>
            <a:chExt cx="12773593" cy="2399169"/>
          </a:xfrm>
        </p:grpSpPr>
        <p:grpSp>
          <p:nvGrpSpPr>
            <p:cNvPr id="73" name="object 32"/>
            <p:cNvGrpSpPr/>
            <p:nvPr/>
          </p:nvGrpSpPr>
          <p:grpSpPr>
            <a:xfrm>
              <a:off x="3049719" y="3429000"/>
              <a:ext cx="12773593" cy="1998378"/>
              <a:chOff x="5749497" y="2874972"/>
              <a:chExt cx="7219839" cy="462280"/>
            </a:xfrm>
          </p:grpSpPr>
          <p:sp>
            <p:nvSpPr>
              <p:cNvPr id="74" name="object 33"/>
              <p:cNvSpPr/>
              <p:nvPr/>
            </p:nvSpPr>
            <p:spPr>
              <a:xfrm>
                <a:off x="5749499" y="2874972"/>
                <a:ext cx="497205" cy="462280"/>
              </a:xfrm>
              <a:custGeom>
                <a:avLst/>
                <a:gdLst/>
                <a:ahLst/>
                <a:cxnLst/>
                <a:rect l="l" t="t" r="r" b="b"/>
                <a:pathLst>
                  <a:path w="497204" h="462279">
                    <a:moveTo>
                      <a:pt x="496950" y="0"/>
                    </a:moveTo>
                    <a:lnTo>
                      <a:pt x="323443" y="0"/>
                    </a:lnTo>
                    <a:lnTo>
                      <a:pt x="0" y="461911"/>
                    </a:lnTo>
                    <a:lnTo>
                      <a:pt x="174955" y="461911"/>
                    </a:lnTo>
                    <a:lnTo>
                      <a:pt x="496950" y="0"/>
                    </a:lnTo>
                    <a:close/>
                  </a:path>
                </a:pathLst>
              </a:custGeom>
              <a:solidFill>
                <a:srgbClr val="CCDD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5" name="object 34"/>
              <p:cNvSpPr/>
              <p:nvPr/>
            </p:nvSpPr>
            <p:spPr>
              <a:xfrm>
                <a:off x="5749499" y="2874972"/>
                <a:ext cx="497205" cy="462280"/>
              </a:xfrm>
              <a:custGeom>
                <a:avLst/>
                <a:gdLst/>
                <a:ahLst/>
                <a:cxnLst/>
                <a:rect l="l" t="t" r="r" b="b"/>
                <a:pathLst>
                  <a:path w="497204" h="462279">
                    <a:moveTo>
                      <a:pt x="496950" y="0"/>
                    </a:moveTo>
                    <a:lnTo>
                      <a:pt x="323443" y="0"/>
                    </a:lnTo>
                    <a:lnTo>
                      <a:pt x="0" y="461911"/>
                    </a:lnTo>
                    <a:lnTo>
                      <a:pt x="174955" y="461911"/>
                    </a:lnTo>
                  </a:path>
                </a:pathLst>
              </a:custGeom>
              <a:ln w="3594">
                <a:solidFill>
                  <a:srgbClr val="61606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6" name="object 35"/>
              <p:cNvSpPr/>
              <p:nvPr/>
            </p:nvSpPr>
            <p:spPr>
              <a:xfrm>
                <a:off x="5903694" y="2874972"/>
                <a:ext cx="7065645" cy="462280"/>
              </a:xfrm>
              <a:custGeom>
                <a:avLst/>
                <a:gdLst/>
                <a:ahLst/>
                <a:cxnLst/>
                <a:rect l="l" t="t" r="r" b="b"/>
                <a:pathLst>
                  <a:path w="7065645" h="462279">
                    <a:moveTo>
                      <a:pt x="6992353" y="0"/>
                    </a:moveTo>
                    <a:lnTo>
                      <a:pt x="323443" y="0"/>
                    </a:lnTo>
                    <a:lnTo>
                      <a:pt x="0" y="461911"/>
                    </a:lnTo>
                    <a:lnTo>
                      <a:pt x="6992353" y="461911"/>
                    </a:lnTo>
                    <a:lnTo>
                      <a:pt x="7020664" y="456195"/>
                    </a:lnTo>
                    <a:lnTo>
                      <a:pt x="7043783" y="440605"/>
                    </a:lnTo>
                    <a:lnTo>
                      <a:pt x="7059370" y="417479"/>
                    </a:lnTo>
                    <a:lnTo>
                      <a:pt x="7065086" y="389153"/>
                    </a:lnTo>
                    <a:lnTo>
                      <a:pt x="7065086" y="72745"/>
                    </a:lnTo>
                    <a:lnTo>
                      <a:pt x="7059370" y="44426"/>
                    </a:lnTo>
                    <a:lnTo>
                      <a:pt x="7043783" y="21304"/>
                    </a:lnTo>
                    <a:lnTo>
                      <a:pt x="7020664" y="5715"/>
                    </a:lnTo>
                    <a:lnTo>
                      <a:pt x="6992353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7" name="object 36"/>
              <p:cNvSpPr/>
              <p:nvPr/>
            </p:nvSpPr>
            <p:spPr>
              <a:xfrm>
                <a:off x="5903694" y="2874972"/>
                <a:ext cx="7065645" cy="462280"/>
              </a:xfrm>
              <a:custGeom>
                <a:avLst/>
                <a:gdLst/>
                <a:ahLst/>
                <a:cxnLst/>
                <a:rect l="l" t="t" r="r" b="b"/>
                <a:pathLst>
                  <a:path w="7065645" h="462279">
                    <a:moveTo>
                      <a:pt x="6992353" y="0"/>
                    </a:moveTo>
                    <a:lnTo>
                      <a:pt x="323443" y="0"/>
                    </a:lnTo>
                    <a:lnTo>
                      <a:pt x="0" y="461911"/>
                    </a:lnTo>
                    <a:lnTo>
                      <a:pt x="6992353" y="461911"/>
                    </a:lnTo>
                    <a:lnTo>
                      <a:pt x="7020664" y="456195"/>
                    </a:lnTo>
                    <a:lnTo>
                      <a:pt x="7043783" y="440605"/>
                    </a:lnTo>
                    <a:lnTo>
                      <a:pt x="7059370" y="417479"/>
                    </a:lnTo>
                    <a:lnTo>
                      <a:pt x="7065086" y="389153"/>
                    </a:lnTo>
                    <a:lnTo>
                      <a:pt x="7065086" y="72745"/>
                    </a:lnTo>
                    <a:lnTo>
                      <a:pt x="7059370" y="44426"/>
                    </a:lnTo>
                    <a:lnTo>
                      <a:pt x="7043783" y="21304"/>
                    </a:lnTo>
                    <a:lnTo>
                      <a:pt x="7020664" y="5715"/>
                    </a:lnTo>
                    <a:lnTo>
                      <a:pt x="6992353" y="0"/>
                    </a:lnTo>
                  </a:path>
                </a:pathLst>
              </a:custGeom>
              <a:ln w="3594">
                <a:solidFill>
                  <a:srgbClr val="61606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7" name="Прямоугольник 6"/>
            <p:cNvSpPr/>
            <p:nvPr/>
          </p:nvSpPr>
          <p:spPr>
            <a:xfrm>
              <a:off x="3781167" y="3581400"/>
              <a:ext cx="11966832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2800" b="1" dirty="0">
                  <a:cs typeface="Times New Roman" pitchFamily="18" charset="0"/>
                </a:rPr>
                <a:t>Приказ Минтруда России от </a:t>
              </a:r>
              <a:r>
                <a:rPr lang="ru-RU" sz="2800" b="1" dirty="0" smtClean="0">
                  <a:cs typeface="Times New Roman" pitchFamily="18" charset="0"/>
                </a:rPr>
                <a:t>11.07.2024 </a:t>
              </a:r>
              <a:r>
                <a:rPr lang="ru-RU" sz="2800" b="1" dirty="0">
                  <a:cs typeface="Times New Roman" pitchFamily="18" charset="0"/>
                </a:rPr>
                <a:t>№ </a:t>
              </a:r>
              <a:r>
                <a:rPr lang="ru-RU" sz="2800" b="1" dirty="0" smtClean="0">
                  <a:cs typeface="Times New Roman" pitchFamily="18" charset="0"/>
                </a:rPr>
                <a:t>347н</a:t>
              </a:r>
              <a:r>
                <a:rPr lang="ru-RU" sz="2800" dirty="0">
                  <a:cs typeface="Times New Roman" pitchFamily="18" charset="0"/>
                </a:rPr>
                <a:t>, «Об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факторами»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015660" y="6344390"/>
            <a:ext cx="12773597" cy="2113810"/>
            <a:chOff x="3015660" y="6344390"/>
            <a:chExt cx="12773597" cy="2113810"/>
          </a:xfrm>
        </p:grpSpPr>
        <p:grpSp>
          <p:nvGrpSpPr>
            <p:cNvPr id="79" name="object 32"/>
            <p:cNvGrpSpPr/>
            <p:nvPr/>
          </p:nvGrpSpPr>
          <p:grpSpPr>
            <a:xfrm>
              <a:off x="3015660" y="6344390"/>
              <a:ext cx="12773597" cy="2113810"/>
              <a:chOff x="5749499" y="2968019"/>
              <a:chExt cx="7219840" cy="490738"/>
            </a:xfrm>
          </p:grpSpPr>
          <p:sp>
            <p:nvSpPr>
              <p:cNvPr id="80" name="object 33"/>
              <p:cNvSpPr/>
              <p:nvPr/>
            </p:nvSpPr>
            <p:spPr>
              <a:xfrm>
                <a:off x="5749499" y="2968019"/>
                <a:ext cx="516458" cy="490738"/>
              </a:xfrm>
              <a:custGeom>
                <a:avLst/>
                <a:gdLst/>
                <a:ahLst/>
                <a:cxnLst/>
                <a:rect l="l" t="t" r="r" b="b"/>
                <a:pathLst>
                  <a:path w="497204" h="462279">
                    <a:moveTo>
                      <a:pt x="496950" y="0"/>
                    </a:moveTo>
                    <a:lnTo>
                      <a:pt x="323443" y="0"/>
                    </a:lnTo>
                    <a:lnTo>
                      <a:pt x="0" y="461911"/>
                    </a:lnTo>
                    <a:lnTo>
                      <a:pt x="174955" y="461911"/>
                    </a:lnTo>
                    <a:lnTo>
                      <a:pt x="496950" y="0"/>
                    </a:lnTo>
                    <a:close/>
                  </a:path>
                </a:pathLst>
              </a:custGeom>
              <a:solidFill>
                <a:srgbClr val="CCDDE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1" name="object 34"/>
              <p:cNvSpPr/>
              <p:nvPr/>
            </p:nvSpPr>
            <p:spPr>
              <a:xfrm>
                <a:off x="5749499" y="2968019"/>
                <a:ext cx="516458" cy="490738"/>
              </a:xfrm>
              <a:custGeom>
                <a:avLst/>
                <a:gdLst/>
                <a:ahLst/>
                <a:cxnLst/>
                <a:rect l="l" t="t" r="r" b="b"/>
                <a:pathLst>
                  <a:path w="497204" h="462279">
                    <a:moveTo>
                      <a:pt x="496950" y="0"/>
                    </a:moveTo>
                    <a:lnTo>
                      <a:pt x="323443" y="0"/>
                    </a:lnTo>
                    <a:lnTo>
                      <a:pt x="0" y="461911"/>
                    </a:lnTo>
                    <a:lnTo>
                      <a:pt x="174955" y="461911"/>
                    </a:lnTo>
                  </a:path>
                </a:pathLst>
              </a:custGeom>
              <a:ln w="3594">
                <a:solidFill>
                  <a:srgbClr val="61606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3" name="object 36"/>
              <p:cNvSpPr/>
              <p:nvPr/>
            </p:nvSpPr>
            <p:spPr>
              <a:xfrm>
                <a:off x="5749499" y="2968019"/>
                <a:ext cx="7219840" cy="490738"/>
              </a:xfrm>
              <a:custGeom>
                <a:avLst/>
                <a:gdLst/>
                <a:ahLst/>
                <a:cxnLst/>
                <a:rect l="l" t="t" r="r" b="b"/>
                <a:pathLst>
                  <a:path w="7065645" h="462279">
                    <a:moveTo>
                      <a:pt x="6992353" y="0"/>
                    </a:moveTo>
                    <a:lnTo>
                      <a:pt x="323443" y="0"/>
                    </a:lnTo>
                    <a:lnTo>
                      <a:pt x="0" y="461911"/>
                    </a:lnTo>
                    <a:lnTo>
                      <a:pt x="6992353" y="461911"/>
                    </a:lnTo>
                    <a:lnTo>
                      <a:pt x="7020664" y="456195"/>
                    </a:lnTo>
                    <a:lnTo>
                      <a:pt x="7043783" y="440605"/>
                    </a:lnTo>
                    <a:lnTo>
                      <a:pt x="7059370" y="417479"/>
                    </a:lnTo>
                    <a:lnTo>
                      <a:pt x="7065086" y="389153"/>
                    </a:lnTo>
                    <a:lnTo>
                      <a:pt x="7065086" y="72745"/>
                    </a:lnTo>
                    <a:lnTo>
                      <a:pt x="7059370" y="44426"/>
                    </a:lnTo>
                    <a:lnTo>
                      <a:pt x="7043783" y="21304"/>
                    </a:lnTo>
                    <a:lnTo>
                      <a:pt x="7020664" y="5715"/>
                    </a:lnTo>
                    <a:lnTo>
                      <a:pt x="6992353" y="0"/>
                    </a:lnTo>
                  </a:path>
                </a:pathLst>
              </a:custGeom>
              <a:ln w="3594">
                <a:solidFill>
                  <a:srgbClr val="616061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8" name="Прямоугольник 7"/>
            <p:cNvSpPr/>
            <p:nvPr/>
          </p:nvSpPr>
          <p:spPr>
            <a:xfrm>
              <a:off x="3718744" y="6616465"/>
              <a:ext cx="12070513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2400" dirty="0">
                  <a:cs typeface="Times New Roman" pitchFamily="18" charset="0"/>
                </a:rPr>
                <a:t>«</a:t>
              </a:r>
              <a:r>
                <a:rPr lang="ru-RU" sz="2400" b="1" dirty="0">
                  <a:cs typeface="Times New Roman" pitchFamily="18" charset="0"/>
                </a:rPr>
                <a:t>Административный регламент </a:t>
              </a:r>
              <a:r>
                <a:rPr lang="ru-RU" sz="2400" dirty="0">
                  <a:cs typeface="Times New Roman" pitchFamily="18" charset="0"/>
                </a:rPr>
                <a:t>предоставления Фондом </a:t>
              </a:r>
              <a:r>
                <a:rPr lang="ru-RU" sz="2400" dirty="0" smtClean="0">
                  <a:cs typeface="Times New Roman" pitchFamily="18" charset="0"/>
                </a:rPr>
                <a:t>государственной </a:t>
              </a:r>
              <a:r>
                <a:rPr lang="ru-RU" sz="2400" dirty="0">
                  <a:cs typeface="Times New Roman" pitchFamily="18" charset="0"/>
                </a:rPr>
                <a:t>услуги по принятию решения о финансовом обеспечении предупредительных </a:t>
              </a:r>
              <a:r>
                <a:rPr lang="ru-RU" sz="2400" dirty="0" smtClean="0">
                  <a:cs typeface="Times New Roman" pitchFamily="18" charset="0"/>
                </a:rPr>
                <a:t>мер…», </a:t>
              </a:r>
              <a:r>
                <a:rPr lang="ru-RU" sz="2400" dirty="0">
                  <a:cs typeface="Times New Roman" pitchFamily="18" charset="0"/>
                </a:rPr>
                <a:t>утвержденный Приказом Министерства труда и социальной защиты Российской Федерации </a:t>
              </a:r>
              <a:r>
                <a:rPr lang="ru-RU" sz="2400" b="1" dirty="0">
                  <a:cs typeface="Times New Roman" pitchFamily="18" charset="0"/>
                </a:rPr>
                <a:t>от 07.05.2019 № </a:t>
              </a:r>
              <a:r>
                <a:rPr lang="en-US" sz="2400" b="1" dirty="0">
                  <a:cs typeface="Times New Roman" pitchFamily="18" charset="0"/>
                </a:rPr>
                <a:t>237</a:t>
              </a:r>
              <a:r>
                <a:rPr lang="ru-RU" sz="2400" b="1" dirty="0" smtClean="0">
                  <a:cs typeface="Times New Roman" pitchFamily="18" charset="0"/>
                </a:rPr>
                <a:t>н</a:t>
              </a:r>
              <a:endParaRPr lang="ru-RU" sz="2400" dirty="0">
                <a:cs typeface="Times New Roman" pitchFamily="18" charset="0"/>
              </a:endParaRPr>
            </a:p>
          </p:txBody>
        </p:sp>
      </p:grpSp>
      <p:sp>
        <p:nvSpPr>
          <p:cNvPr id="39" name="object 38"/>
          <p:cNvSpPr txBox="1">
            <a:spLocks/>
          </p:cNvSpPr>
          <p:nvPr/>
        </p:nvSpPr>
        <p:spPr>
          <a:xfrm>
            <a:off x="1520906" y="2890588"/>
            <a:ext cx="914400" cy="3075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19900" b="1" kern="0" dirty="0" smtClean="0">
                <a:solidFill>
                  <a:srgbClr val="FFC000"/>
                </a:solidFill>
                <a:latin typeface="+mn-lt"/>
                <a:cs typeface="Times New Roman" pitchFamily="18" charset="0"/>
              </a:rPr>
              <a:t>!</a:t>
            </a:r>
            <a:endParaRPr lang="ru-RU" sz="19900" b="1" kern="0" dirty="0">
              <a:solidFill>
                <a:srgbClr val="FFC000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95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60496" y="256093"/>
            <a:ext cx="12211304" cy="582107"/>
          </a:xfrm>
        </p:spPr>
        <p:txBody>
          <a:bodyPr>
            <a:noAutofit/>
          </a:bodyPr>
          <a:lstStyle/>
          <a:p>
            <a:pPr algn="ctr"/>
            <a:r>
              <a:rPr lang="ru-RU" altLang="ru-RU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Мероприятия, финансируемые за счет средств бюджета </a:t>
            </a:r>
            <a:r>
              <a:rPr lang="ru-RU" altLang="ru-RU" sz="3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Фонда</a:t>
            </a:r>
            <a:endParaRPr lang="ru-RU" sz="3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79400" y="1371600"/>
            <a:ext cx="15666720" cy="766876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alt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altLang="ru-RU" sz="2133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специальной оценки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труда;</a:t>
            </a: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по приведению </a:t>
            </a:r>
            <a:r>
              <a:rPr lang="ru-RU" altLang="ru-RU" sz="2133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уровней воздействия вредных и (или) опасных производственных факторов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рабочих местах в соответствие с государственными нормативными требованиями охраны труда;</a:t>
            </a: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altLang="ru-RU" sz="2133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altLang="ru-RU" sz="2133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охране труда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категорий застрахованных;</a:t>
            </a: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alt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 </a:t>
            </a:r>
            <a:r>
              <a:rPr lang="ru-RU" altLang="ru-RU" sz="2133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индивидуальной защиты</a:t>
            </a:r>
            <a:r>
              <a:rPr lang="ru-RU" altLang="ru-RU" sz="2133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altLang="ru-RU" sz="2133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Санаторно-курортное </a:t>
            </a:r>
            <a:r>
              <a:rPr lang="ru-RU" altLang="ru-RU" sz="2133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 работников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занятых на работах с вредными и (или) опасными производственными факторами </a:t>
            </a:r>
            <a:r>
              <a:rPr 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(исключая размещение в номерах высшей категории);</a:t>
            </a: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altLang="ru-RU" sz="2133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altLang="ru-RU" sz="2133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 периодических медицинских осмотров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(обследований) работников;</a:t>
            </a:r>
            <a:endParaRPr lang="ru-RU" altLang="ru-RU" sz="2133" strike="sngStrike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alt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</a:t>
            </a:r>
            <a:r>
              <a:rPr lang="ru-RU" altLang="ru-RU" sz="2133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лечебно-профилактическим питанием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alt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страхователями </a:t>
            </a:r>
            <a:r>
              <a:rPr lang="ru-RU" altLang="ru-RU" sz="2133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алкотестеров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работники которых проходят обязательные </a:t>
            </a:r>
            <a:r>
              <a:rPr lang="ru-RU" altLang="ru-RU" sz="2133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предсменные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133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послесменные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(или) </a:t>
            </a:r>
            <a:r>
              <a:rPr lang="ru-RU" altLang="ru-RU" sz="2133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предрейсовые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133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послерейсовые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медицинские осмотры;</a:t>
            </a: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alt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страхователями приборов контроля за режимом труда и отдыха водителей (</a:t>
            </a:r>
            <a:r>
              <a:rPr lang="ru-RU" altLang="ru-RU" sz="2133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тахографов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ru-RU" sz="2133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страхователями </a:t>
            </a:r>
            <a:r>
              <a:rPr lang="ru-RU" altLang="ru-RU" sz="2133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аптечек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оказания первой помощи;</a:t>
            </a: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alt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приборов, для </a:t>
            </a:r>
            <a:r>
              <a:rPr lang="ru-RU" altLang="ru-RU" sz="2133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безопасности работников;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alt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приборов, обеспечивающих </a:t>
            </a:r>
            <a:r>
              <a:rPr lang="ru-RU" altLang="ru-RU" sz="2133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обучения по вопросам безопасного ведения работ;</a:t>
            </a:r>
            <a:endParaRPr lang="ru-RU" altLang="ru-RU" sz="2133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altLang="ru-RU" sz="2133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Санаторно-курортное </a:t>
            </a:r>
            <a:r>
              <a:rPr lang="ru-RU" altLang="ru-RU" sz="2133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 работников</a:t>
            </a:r>
            <a:r>
              <a:rPr lang="ru-RU" altLang="ru-RU" sz="2133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чем за пять лет до достижения ими возраста, дающего право на назначение страховой пенсии по страсти в соответствии с пенсионным законодательством (исключая размещение в номерах высшей категории);</a:t>
            </a: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alt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приборов, предназначенных </a:t>
            </a:r>
            <a:r>
              <a:rPr lang="ru-RU" altLang="ru-RU" sz="2133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мониторинга на рабочем месте состояния здоровья работников</a:t>
            </a:r>
            <a:r>
              <a:rPr lang="ru-RU" alt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занятых на работах с вредными и (или) опасными производственными факторами;</a:t>
            </a: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приборов…стран-членов Евразийского </a:t>
            </a:r>
            <a:r>
              <a:rPr lang="ru-RU" sz="2133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</a:t>
            </a:r>
            <a:r>
              <a:rPr 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союза, при отсутствии отечественных аналогов, обеспечивающих безопасное ведение горных работ, в рамках модернизации основных производств (при условии включения мероприятий в отраслевые планы </a:t>
            </a:r>
            <a:r>
              <a:rPr lang="ru-RU" sz="2133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133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1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133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бесплатной выдачей молока </a:t>
            </a:r>
            <a:r>
              <a:rPr lang="ru-RU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других равноценных пищевых продуктов работников</a:t>
            </a:r>
            <a:r>
              <a:rPr 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ru-RU" sz="2133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sz="2133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Проведение оценки профессиональных рисков.</a:t>
            </a:r>
            <a:endParaRPr lang="ru-RU" sz="2133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33" dirty="0">
              <a:solidFill>
                <a:srgbClr val="3D69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rgbClr val="3D69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rgbClr val="3D69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B58B35E-3125-44C8-929A-D334F55043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7408" y="104602"/>
            <a:ext cx="2200173" cy="88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68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1498600" y="152400"/>
            <a:ext cx="1338580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СХЕМА РАСЧЕТА СУММЫ </a:t>
            </a:r>
            <a:endParaRPr lang="ru-RU" sz="3200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A19E95C1-44B7-5941-A77E-45C75DB8EAFB}"/>
              </a:ext>
            </a:extLst>
          </p:cNvPr>
          <p:cNvGrpSpPr/>
          <p:nvPr/>
        </p:nvGrpSpPr>
        <p:grpSpPr>
          <a:xfrm>
            <a:off x="15086395" y="7924800"/>
            <a:ext cx="914452" cy="1075534"/>
            <a:chOff x="634994" y="7556702"/>
            <a:chExt cx="914452" cy="1075534"/>
          </a:xfrm>
        </p:grpSpPr>
        <p:pic>
          <p:nvPicPr>
            <p:cNvPr id="49" name="object 5">
              <a:extLst>
                <a:ext uri="{FF2B5EF4-FFF2-40B4-BE49-F238E27FC236}">
                  <a16:creationId xmlns:a16="http://schemas.microsoft.com/office/drawing/2014/main" xmlns="" id="{0ECA3D47-D73F-E14C-8F56-3257F3C5B0B2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0" name="object 6">
              <a:extLst>
                <a:ext uri="{FF2B5EF4-FFF2-40B4-BE49-F238E27FC236}">
                  <a16:creationId xmlns:a16="http://schemas.microsoft.com/office/drawing/2014/main" xmlns="" id="{54DFBAC4-6384-4043-B7AB-6E477911FD3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51" name="object 7">
              <a:extLst>
                <a:ext uri="{FF2B5EF4-FFF2-40B4-BE49-F238E27FC236}">
                  <a16:creationId xmlns:a16="http://schemas.microsoft.com/office/drawing/2014/main" xmlns="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8">
              <a:extLst>
                <a:ext uri="{FF2B5EF4-FFF2-40B4-BE49-F238E27FC236}">
                  <a16:creationId xmlns:a16="http://schemas.microsoft.com/office/drawing/2014/main" xmlns="" id="{2A0B9DA9-576E-5F45-98B3-DDCEC039060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53" name="object 9">
              <a:extLst>
                <a:ext uri="{FF2B5EF4-FFF2-40B4-BE49-F238E27FC236}">
                  <a16:creationId xmlns:a16="http://schemas.microsoft.com/office/drawing/2014/main" xmlns="" id="{920488C4-F170-904D-8568-912251DB6E3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54" name="object 10">
              <a:extLst>
                <a:ext uri="{FF2B5EF4-FFF2-40B4-BE49-F238E27FC236}">
                  <a16:creationId xmlns:a16="http://schemas.microsoft.com/office/drawing/2014/main" xmlns="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11">
              <a:extLst>
                <a:ext uri="{FF2B5EF4-FFF2-40B4-BE49-F238E27FC236}">
                  <a16:creationId xmlns:a16="http://schemas.microsoft.com/office/drawing/2014/main" xmlns="" id="{86F243BE-F416-A648-BCFC-B667C51B2616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56" name="object 12">
              <a:extLst>
                <a:ext uri="{FF2B5EF4-FFF2-40B4-BE49-F238E27FC236}">
                  <a16:creationId xmlns:a16="http://schemas.microsoft.com/office/drawing/2014/main" xmlns="" id="{596D7822-8887-3A47-97D1-FB22B43410C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57" name="object 13">
              <a:extLst>
                <a:ext uri="{FF2B5EF4-FFF2-40B4-BE49-F238E27FC236}">
                  <a16:creationId xmlns:a16="http://schemas.microsoft.com/office/drawing/2014/main" xmlns="" id="{D8B163FE-8973-404D-8E08-58D9EF9B960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58" name="object 14">
              <a:extLst>
                <a:ext uri="{FF2B5EF4-FFF2-40B4-BE49-F238E27FC236}">
                  <a16:creationId xmlns:a16="http://schemas.microsoft.com/office/drawing/2014/main" xmlns="" id="{7E5F990C-0C85-284A-BA6B-BD014A99F8E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59" name="object 15">
              <a:extLst>
                <a:ext uri="{FF2B5EF4-FFF2-40B4-BE49-F238E27FC236}">
                  <a16:creationId xmlns:a16="http://schemas.microsoft.com/office/drawing/2014/main" xmlns="" id="{DA5A55AC-4B6C-514F-83B9-4B935DBE48E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60" name="object 16">
              <a:extLst>
                <a:ext uri="{FF2B5EF4-FFF2-40B4-BE49-F238E27FC236}">
                  <a16:creationId xmlns:a16="http://schemas.microsoft.com/office/drawing/2014/main" xmlns="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17">
              <a:extLst>
                <a:ext uri="{FF2B5EF4-FFF2-40B4-BE49-F238E27FC236}">
                  <a16:creationId xmlns:a16="http://schemas.microsoft.com/office/drawing/2014/main" xmlns="" id="{34418427-8B52-414E-A3C5-A4EDAE0BD4D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62" name="Номер слайда 20"/>
          <p:cNvSpPr>
            <a:spLocks noGrp="1"/>
          </p:cNvSpPr>
          <p:nvPr>
            <p:ph type="sldNum" sz="quarter" idx="4294967295"/>
          </p:nvPr>
        </p:nvSpPr>
        <p:spPr>
          <a:xfrm>
            <a:off x="15747999" y="8585719"/>
            <a:ext cx="304800" cy="276999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t>4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69667" y="914400"/>
            <a:ext cx="15191733" cy="2071950"/>
            <a:chOff x="269667" y="914400"/>
            <a:chExt cx="15191733" cy="2071950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2260600" y="914400"/>
              <a:ext cx="13200800" cy="2071950"/>
            </a:xfrm>
            <a:prstGeom prst="roundRect">
              <a:avLst/>
            </a:prstGeom>
            <a:solidFill>
              <a:srgbClr val="0025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object 38"/>
            <p:cNvSpPr txBox="1">
              <a:spLocks/>
            </p:cNvSpPr>
            <p:nvPr/>
          </p:nvSpPr>
          <p:spPr>
            <a:xfrm>
              <a:off x="3251200" y="1066800"/>
              <a:ext cx="11633200" cy="176715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lvl1pPr>
                <a:defRPr sz="4100" b="0" i="0">
                  <a:solidFill>
                    <a:srgbClr val="594F8C"/>
                  </a:solidFill>
                  <a:latin typeface="MyriadPro-Cond"/>
                  <a:ea typeface="+mj-ea"/>
                  <a:cs typeface="MyriadPro-Cond"/>
                </a:defRPr>
              </a:lvl1pPr>
            </a:lstStyle>
            <a:p>
              <a:r>
                <a:rPr lang="ru-RU" sz="3800" b="1" kern="0" dirty="0" smtClean="0">
                  <a:solidFill>
                    <a:schemeClr val="bg1"/>
                  </a:solidFill>
                  <a:latin typeface="+mn-lt"/>
                  <a:cs typeface="Times New Roman" pitchFamily="18" charset="0"/>
                </a:rPr>
                <a:t>ВЗНОСЫ ПО ОБЯЗАТЕЛЬНОМУ СОЦИАЛЬНОМУ СТРАХОВАНИЮ ОТ НЕСЧАСТНЫХ СЛУЧАЕВ И ПРОФ.ЗАБОЛЕВАНИЙ ЗА ПРОШЛЫЙ ГОД (3 ГОДА*)</a:t>
              </a:r>
              <a:endParaRPr lang="ru-RU" sz="3800" b="1" kern="0" dirty="0">
                <a:solidFill>
                  <a:schemeClr val="bg1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4" name="Овал 3"/>
            <p:cNvSpPr/>
            <p:nvPr/>
          </p:nvSpPr>
          <p:spPr>
            <a:xfrm>
              <a:off x="269667" y="1066800"/>
              <a:ext cx="1694032" cy="1767150"/>
            </a:xfrm>
            <a:prstGeom prst="ellipse">
              <a:avLst/>
            </a:prstGeom>
            <a:noFill/>
            <a:ln w="1143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1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55600" y="3354025"/>
            <a:ext cx="15049062" cy="1979975"/>
            <a:chOff x="355600" y="3354025"/>
            <a:chExt cx="15049062" cy="1979975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318000" y="3354025"/>
              <a:ext cx="11086662" cy="1979975"/>
            </a:xfrm>
            <a:prstGeom prst="roundRect">
              <a:avLst/>
            </a:prstGeom>
            <a:solidFill>
              <a:srgbClr val="0025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bject 38"/>
            <p:cNvSpPr txBox="1">
              <a:spLocks/>
            </p:cNvSpPr>
            <p:nvPr/>
          </p:nvSpPr>
          <p:spPr>
            <a:xfrm>
              <a:off x="5232400" y="3770625"/>
              <a:ext cx="8534400" cy="118237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lvl1pPr>
                <a:defRPr sz="4100" b="0" i="0">
                  <a:solidFill>
                    <a:srgbClr val="594F8C"/>
                  </a:solidFill>
                  <a:latin typeface="MyriadPro-Cond"/>
                  <a:ea typeface="+mj-ea"/>
                  <a:cs typeface="MyriadPro-Cond"/>
                </a:defRPr>
              </a:lvl1pPr>
            </a:lstStyle>
            <a:p>
              <a:r>
                <a:rPr lang="ru-RU" sz="3800" b="1" kern="0" dirty="0" smtClean="0">
                  <a:solidFill>
                    <a:schemeClr val="bg1"/>
                  </a:solidFill>
                  <a:latin typeface="+mn-lt"/>
                  <a:cs typeface="Times New Roman" pitchFamily="18" charset="0"/>
                </a:rPr>
                <a:t>ВЗНОСЫ «МИНУС» РАСХОДЫ ПО ДАННОМУ ВИДУ (ЕСЛИ БЫЛИ) </a:t>
              </a:r>
              <a:endParaRPr lang="ru-RU" sz="3800" b="1" kern="0" dirty="0">
                <a:solidFill>
                  <a:schemeClr val="bg1"/>
                </a:solidFill>
                <a:latin typeface="+mn-lt"/>
                <a:cs typeface="Times New Roman" pitchFamily="18" charset="0"/>
              </a:endParaRPr>
            </a:p>
          </p:txBody>
        </p:sp>
        <p:sp>
          <p:nvSpPr>
            <p:cNvPr id="31" name="Овал 30"/>
            <p:cNvSpPr/>
            <p:nvPr/>
          </p:nvSpPr>
          <p:spPr>
            <a:xfrm>
              <a:off x="355600" y="3429000"/>
              <a:ext cx="1694032" cy="1767150"/>
            </a:xfrm>
            <a:prstGeom prst="ellipse">
              <a:avLst/>
            </a:prstGeom>
            <a:noFill/>
            <a:ln w="1143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600" b="1" dirty="0" smtClean="0">
                  <a:solidFill>
                    <a:srgbClr val="FF0000"/>
                  </a:solidFill>
                </a:rPr>
                <a:t>2</a:t>
              </a:r>
              <a:endParaRPr lang="ru-RU" sz="9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355600" y="5574099"/>
            <a:ext cx="15112883" cy="3150119"/>
            <a:chOff x="327599" y="5612750"/>
            <a:chExt cx="15112883" cy="3150119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327599" y="5612750"/>
              <a:ext cx="15112883" cy="3150119"/>
              <a:chOff x="422067" y="5410200"/>
              <a:chExt cx="15112883" cy="3150119"/>
            </a:xfrm>
          </p:grpSpPr>
          <p:sp>
            <p:nvSpPr>
              <p:cNvPr id="27" name="Скругленный прямоугольник 26"/>
              <p:cNvSpPr/>
              <p:nvPr/>
            </p:nvSpPr>
            <p:spPr>
              <a:xfrm>
                <a:off x="11625425" y="5753296"/>
                <a:ext cx="2606350" cy="2095304"/>
              </a:xfrm>
              <a:prstGeom prst="roundRect">
                <a:avLst/>
              </a:prstGeom>
              <a:pattFill prst="pct50">
                <a:fgClr>
                  <a:srgbClr val="00259A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Скругленный прямоугольник 25"/>
              <p:cNvSpPr/>
              <p:nvPr/>
            </p:nvSpPr>
            <p:spPr>
              <a:xfrm>
                <a:off x="12928600" y="5753296"/>
                <a:ext cx="2606350" cy="2095304"/>
              </a:xfrm>
              <a:prstGeom prst="roundRect">
                <a:avLst/>
              </a:prstGeom>
              <a:solidFill>
                <a:srgbClr val="00259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Овал 31"/>
              <p:cNvSpPr/>
              <p:nvPr/>
            </p:nvSpPr>
            <p:spPr>
              <a:xfrm>
                <a:off x="422067" y="5852850"/>
                <a:ext cx="1694032" cy="1767150"/>
              </a:xfrm>
              <a:prstGeom prst="ellipse">
                <a:avLst/>
              </a:prstGeom>
              <a:noFill/>
              <a:ln w="1143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9600" b="1" dirty="0" smtClean="0">
                    <a:solidFill>
                      <a:srgbClr val="FF0000"/>
                    </a:solidFill>
                  </a:rPr>
                  <a:t>3</a:t>
                </a:r>
                <a:endParaRPr lang="ru-RU" sz="96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7" name="Группа 6"/>
              <p:cNvGrpSpPr/>
              <p:nvPr/>
            </p:nvGrpSpPr>
            <p:grpSpPr>
              <a:xfrm>
                <a:off x="4249575" y="5410200"/>
                <a:ext cx="6926425" cy="3150119"/>
                <a:chOff x="4249575" y="5410200"/>
                <a:chExt cx="6926425" cy="3150119"/>
              </a:xfrm>
            </p:grpSpPr>
            <p:sp>
              <p:nvSpPr>
                <p:cNvPr id="5" name="Стрелка вправо 4"/>
                <p:cNvSpPr/>
                <p:nvPr/>
              </p:nvSpPr>
              <p:spPr>
                <a:xfrm>
                  <a:off x="4318000" y="5410200"/>
                  <a:ext cx="6858000" cy="2895600"/>
                </a:xfrm>
                <a:prstGeom prst="rightArrow">
                  <a:avLst/>
                </a:prstGeom>
                <a:pattFill prst="pct50">
                  <a:fgClr>
                    <a:srgbClr val="00259A"/>
                  </a:fgClr>
                  <a:bgClr>
                    <a:schemeClr val="bg1"/>
                  </a:bgClr>
                </a:pattFill>
                <a:ln>
                  <a:solidFill>
                    <a:srgbClr val="00259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3200" b="1" dirty="0"/>
                </a:p>
              </p:txBody>
            </p:sp>
            <p:grpSp>
              <p:nvGrpSpPr>
                <p:cNvPr id="6" name="Группа 5"/>
                <p:cNvGrpSpPr/>
                <p:nvPr/>
              </p:nvGrpSpPr>
              <p:grpSpPr>
                <a:xfrm>
                  <a:off x="4249575" y="5410200"/>
                  <a:ext cx="6926424" cy="3150119"/>
                  <a:chOff x="4249575" y="5410200"/>
                  <a:chExt cx="6926424" cy="3150119"/>
                </a:xfrm>
              </p:grpSpPr>
              <p:sp>
                <p:nvSpPr>
                  <p:cNvPr id="30" name="Стрелка вправо 29"/>
                  <p:cNvSpPr/>
                  <p:nvPr/>
                </p:nvSpPr>
                <p:spPr>
                  <a:xfrm>
                    <a:off x="6289466" y="5410200"/>
                    <a:ext cx="4886533" cy="2895600"/>
                  </a:xfrm>
                  <a:prstGeom prst="rightArrow">
                    <a:avLst/>
                  </a:prstGeom>
                  <a:solidFill>
                    <a:srgbClr val="00259A"/>
                  </a:solidFill>
                  <a:ln>
                    <a:solidFill>
                      <a:srgbClr val="00259A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3200" b="1" dirty="0"/>
                  </a:p>
                </p:txBody>
              </p:sp>
              <p:sp>
                <p:nvSpPr>
                  <p:cNvPr id="33" name="Стрелка вправо 32"/>
                  <p:cNvSpPr/>
                  <p:nvPr/>
                </p:nvSpPr>
                <p:spPr>
                  <a:xfrm>
                    <a:off x="4249575" y="5664719"/>
                    <a:ext cx="6858000" cy="2895600"/>
                  </a:xfrm>
                  <a:prstGeom prst="rightArrow">
                    <a:avLst/>
                  </a:prstGeom>
                  <a:noFill/>
                  <a:ln>
                    <a:solidFill>
                      <a:srgbClr val="00259A">
                        <a:alpha val="0"/>
                      </a:srgb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541338"/>
                    <a:endParaRPr lang="ru-RU" sz="3200" b="1" dirty="0"/>
                  </a:p>
                </p:txBody>
              </p:sp>
              <p:sp>
                <p:nvSpPr>
                  <p:cNvPr id="3" name="Прямоугольник 2"/>
                  <p:cNvSpPr/>
                  <p:nvPr/>
                </p:nvSpPr>
                <p:spPr>
                  <a:xfrm>
                    <a:off x="4394200" y="6376081"/>
                    <a:ext cx="5897725" cy="101531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541338"/>
                    <a:r>
                      <a:rPr lang="ru-RU" sz="3600" b="1" dirty="0"/>
                      <a:t>МАКСИМАЛЬНО </a:t>
                    </a:r>
                  </a:p>
                  <a:p>
                    <a:pPr marL="541338"/>
                    <a:r>
                      <a:rPr lang="ru-RU" sz="3600" b="1" dirty="0"/>
                      <a:t>ВОЗМОЖНАЯ </a:t>
                    </a:r>
                    <a:r>
                      <a:rPr lang="ru-RU" sz="3600" b="1" dirty="0" smtClean="0"/>
                      <a:t>СУММА</a:t>
                    </a:r>
                    <a:endParaRPr lang="ru-RU" sz="3600" b="1" dirty="0"/>
                  </a:p>
                </p:txBody>
              </p:sp>
            </p:grpSp>
          </p:grpSp>
        </p:grpSp>
        <p:sp>
          <p:nvSpPr>
            <p:cNvPr id="29" name="object 38"/>
            <p:cNvSpPr txBox="1">
              <a:spLocks/>
            </p:cNvSpPr>
            <p:nvPr/>
          </p:nvSpPr>
          <p:spPr>
            <a:xfrm>
              <a:off x="11784150" y="6361544"/>
              <a:ext cx="3512975" cy="11208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lvl1pPr>
                <a:defRPr sz="4100" b="0" i="0">
                  <a:solidFill>
                    <a:srgbClr val="594F8C"/>
                  </a:solidFill>
                  <a:latin typeface="MyriadPro-Cond"/>
                  <a:ea typeface="+mj-ea"/>
                  <a:cs typeface="MyriadPro-Cond"/>
                </a:defRPr>
              </a:lvl1pPr>
            </a:lstStyle>
            <a:p>
              <a:pPr algn="ctr"/>
              <a:r>
                <a:rPr lang="ru-RU" sz="7200" b="1" kern="0" dirty="0" smtClean="0">
                  <a:solidFill>
                    <a:schemeClr val="bg1"/>
                  </a:solidFill>
                  <a:latin typeface="+mn-lt"/>
                  <a:cs typeface="Times New Roman" pitchFamily="18" charset="0"/>
                </a:rPr>
                <a:t>20 (30) %</a:t>
              </a:r>
              <a:endParaRPr lang="ru-RU" sz="7200" b="1" kern="0" dirty="0">
                <a:solidFill>
                  <a:schemeClr val="bg1"/>
                </a:solidFill>
                <a:latin typeface="+mn-lt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267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2108201" y="152400"/>
            <a:ext cx="1219200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РАСЧЕТ МОЖНО ПОЛУЧИТЬ ОБРАТИВШИСЬ К НАМ ПО АДРЕСУ </a:t>
            </a:r>
            <a:r>
              <a:rPr lang="en-US" sz="3200" b="1" u="sng" dirty="0" err="1" smtClean="0">
                <a:hlinkClick r:id="rId3"/>
              </a:rPr>
              <a:t>obshiy</a:t>
            </a:r>
            <a:r>
              <a:rPr lang="ru-RU" sz="3200" b="1" u="sng" dirty="0">
                <a:hlinkClick r:id="rId3"/>
              </a:rPr>
              <a:t>@66.</a:t>
            </a:r>
            <a:r>
              <a:rPr lang="en-US" sz="3200" b="1" u="sng" dirty="0" err="1">
                <a:hlinkClick r:id="rId3"/>
              </a:rPr>
              <a:t>sfr</a:t>
            </a:r>
            <a:r>
              <a:rPr lang="ru-RU" sz="3200" b="1" u="sng" dirty="0">
                <a:hlinkClick r:id="rId3"/>
              </a:rPr>
              <a:t>.</a:t>
            </a:r>
            <a:r>
              <a:rPr lang="en-US" sz="3200" b="1" u="sng" dirty="0" err="1">
                <a:hlinkClick r:id="rId3"/>
              </a:rPr>
              <a:t>gov</a:t>
            </a:r>
            <a:r>
              <a:rPr lang="ru-RU" sz="3200" b="1" u="sng" dirty="0">
                <a:hlinkClick r:id="rId3"/>
              </a:rPr>
              <a:t>.</a:t>
            </a:r>
            <a:r>
              <a:rPr lang="en-US" sz="3200" b="1" u="sng" dirty="0" err="1">
                <a:hlinkClick r:id="rId3"/>
              </a:rPr>
              <a:t>ru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2" name="Номер слайда 20"/>
          <p:cNvSpPr>
            <a:spLocks noGrp="1"/>
          </p:cNvSpPr>
          <p:nvPr>
            <p:ph type="sldNum" sz="quarter" idx="4294967295"/>
          </p:nvPr>
        </p:nvSpPr>
        <p:spPr>
          <a:xfrm>
            <a:off x="15747999" y="8585719"/>
            <a:ext cx="304800" cy="276999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bg1">
                    <a:lumMod val="65000"/>
                  </a:schemeClr>
                </a:solidFill>
              </a:rPr>
              <a:t>5</a:t>
            </a:fld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905431"/>
              </p:ext>
            </p:extLst>
          </p:nvPr>
        </p:nvGraphicFramePr>
        <p:xfrm>
          <a:off x="3276599" y="1352095"/>
          <a:ext cx="9144000" cy="736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Документ" r:id="rId4" imgW="6139647" imgH="5089743" progId="Word.Document.12">
                  <p:embed/>
                </p:oleObj>
              </mc:Choice>
              <mc:Fallback>
                <p:oleObj name="Документ" r:id="rId4" imgW="6139647" imgH="508974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76599" y="1352095"/>
                        <a:ext cx="9144000" cy="7361237"/>
                      </a:xfrm>
                      <a:prstGeom prst="rect">
                        <a:avLst/>
                      </a:prstGeom>
                      <a:ln w="38100">
                        <a:solidFill>
                          <a:srgbClr val="D60093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bject 3">
            <a:extLst>
              <a:ext uri="{FF2B5EF4-FFF2-40B4-BE49-F238E27FC236}">
                <a16:creationId xmlns="" xmlns:a16="http://schemas.microsoft.com/office/drawing/2014/main" id="{819F3872-8C93-764C-B639-237405654395}"/>
              </a:ext>
            </a:extLst>
          </p:cNvPr>
          <p:cNvSpPr/>
          <p:nvPr/>
        </p:nvSpPr>
        <p:spPr>
          <a:xfrm>
            <a:off x="1" y="0"/>
            <a:ext cx="1296507" cy="9143999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20" name="object 4">
            <a:extLst>
              <a:ext uri="{FF2B5EF4-FFF2-40B4-BE49-F238E27FC236}">
                <a16:creationId xmlns="" xmlns:a16="http://schemas.microsoft.com/office/drawing/2014/main" id="{727F49BB-7DF1-9447-A753-D8716D7627C5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1605" y="0"/>
            <a:ext cx="732195" cy="9143999"/>
          </a:xfrm>
          <a:prstGeom prst="rect">
            <a:avLst/>
          </a:prstGeom>
        </p:spPr>
      </p:pic>
      <p:grpSp>
        <p:nvGrpSpPr>
          <p:cNvPr id="21" name="Group 47">
            <a:extLst>
              <a:ext uri="{FF2B5EF4-FFF2-40B4-BE49-F238E27FC236}">
                <a16:creationId xmlns=""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96675" y="241820"/>
            <a:ext cx="716125" cy="901180"/>
            <a:chOff x="634994" y="7556702"/>
            <a:chExt cx="914452" cy="1075534"/>
          </a:xfrm>
        </p:grpSpPr>
        <p:pic>
          <p:nvPicPr>
            <p:cNvPr id="22" name="object 5">
              <a:extLst>
                <a:ext uri="{FF2B5EF4-FFF2-40B4-BE49-F238E27FC236}">
                  <a16:creationId xmlns=""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3" name="object 6">
              <a:extLst>
                <a:ext uri="{FF2B5EF4-FFF2-40B4-BE49-F238E27FC236}">
                  <a16:creationId xmlns=""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24" name="object 7">
              <a:extLst>
                <a:ext uri="{FF2B5EF4-FFF2-40B4-BE49-F238E27FC236}">
                  <a16:creationId xmlns=""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8">
              <a:extLst>
                <a:ext uri="{FF2B5EF4-FFF2-40B4-BE49-F238E27FC236}">
                  <a16:creationId xmlns=""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6" name="object 9">
              <a:extLst>
                <a:ext uri="{FF2B5EF4-FFF2-40B4-BE49-F238E27FC236}">
                  <a16:creationId xmlns=""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27" name="object 10">
              <a:extLst>
                <a:ext uri="{FF2B5EF4-FFF2-40B4-BE49-F238E27FC236}">
                  <a16:creationId xmlns=""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11">
              <a:extLst>
                <a:ext uri="{FF2B5EF4-FFF2-40B4-BE49-F238E27FC236}">
                  <a16:creationId xmlns=""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29" name="object 12">
              <a:extLst>
                <a:ext uri="{FF2B5EF4-FFF2-40B4-BE49-F238E27FC236}">
                  <a16:creationId xmlns=""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0" name="object 13">
              <a:extLst>
                <a:ext uri="{FF2B5EF4-FFF2-40B4-BE49-F238E27FC236}">
                  <a16:creationId xmlns=""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31" name="object 14">
              <a:extLst>
                <a:ext uri="{FF2B5EF4-FFF2-40B4-BE49-F238E27FC236}">
                  <a16:creationId xmlns=""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32" name="object 15">
              <a:extLst>
                <a:ext uri="{FF2B5EF4-FFF2-40B4-BE49-F238E27FC236}">
                  <a16:creationId xmlns=""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33" name="object 16">
              <a:extLst>
                <a:ext uri="{FF2B5EF4-FFF2-40B4-BE49-F238E27FC236}">
                  <a16:creationId xmlns=""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17">
              <a:extLst>
                <a:ext uri="{FF2B5EF4-FFF2-40B4-BE49-F238E27FC236}">
                  <a16:creationId xmlns=""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145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47">
            <a:extLst>
              <a:ext uri="{FF2B5EF4-FFF2-40B4-BE49-F238E27FC236}">
                <a16:creationId xmlns:a16="http://schemas.microsoft.com/office/drawing/2014/main" xmlns="" id="{A19E95C1-44B7-5941-A77E-45C75DB8EAFB}"/>
              </a:ext>
            </a:extLst>
          </p:cNvPr>
          <p:cNvGrpSpPr/>
          <p:nvPr/>
        </p:nvGrpSpPr>
        <p:grpSpPr>
          <a:xfrm>
            <a:off x="15139018" y="7939915"/>
            <a:ext cx="914452" cy="1075534"/>
            <a:chOff x="634994" y="7556702"/>
            <a:chExt cx="914452" cy="1075534"/>
          </a:xfrm>
        </p:grpSpPr>
        <p:pic>
          <p:nvPicPr>
            <p:cNvPr id="76" name="object 5">
              <a:extLst>
                <a:ext uri="{FF2B5EF4-FFF2-40B4-BE49-F238E27FC236}">
                  <a16:creationId xmlns:a16="http://schemas.microsoft.com/office/drawing/2014/main" xmlns="" id="{0ECA3D47-D73F-E14C-8F56-3257F3C5B0B2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77" name="object 6">
              <a:extLst>
                <a:ext uri="{FF2B5EF4-FFF2-40B4-BE49-F238E27FC236}">
                  <a16:creationId xmlns:a16="http://schemas.microsoft.com/office/drawing/2014/main" xmlns="" id="{54DFBAC4-6384-4043-B7AB-6E477911FD3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78" name="object 7">
              <a:extLst>
                <a:ext uri="{FF2B5EF4-FFF2-40B4-BE49-F238E27FC236}">
                  <a16:creationId xmlns:a16="http://schemas.microsoft.com/office/drawing/2014/main" xmlns="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8">
              <a:extLst>
                <a:ext uri="{FF2B5EF4-FFF2-40B4-BE49-F238E27FC236}">
                  <a16:creationId xmlns:a16="http://schemas.microsoft.com/office/drawing/2014/main" xmlns="" id="{2A0B9DA9-576E-5F45-98B3-DDCEC0390609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80" name="object 9">
              <a:extLst>
                <a:ext uri="{FF2B5EF4-FFF2-40B4-BE49-F238E27FC236}">
                  <a16:creationId xmlns:a16="http://schemas.microsoft.com/office/drawing/2014/main" xmlns="" id="{920488C4-F170-904D-8568-912251DB6E3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81" name="object 10">
              <a:extLst>
                <a:ext uri="{FF2B5EF4-FFF2-40B4-BE49-F238E27FC236}">
                  <a16:creationId xmlns:a16="http://schemas.microsoft.com/office/drawing/2014/main" xmlns="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2" name="object 11">
              <a:extLst>
                <a:ext uri="{FF2B5EF4-FFF2-40B4-BE49-F238E27FC236}">
                  <a16:creationId xmlns:a16="http://schemas.microsoft.com/office/drawing/2014/main" xmlns="" id="{86F243BE-F416-A648-BCFC-B667C51B2616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83" name="object 12">
              <a:extLst>
                <a:ext uri="{FF2B5EF4-FFF2-40B4-BE49-F238E27FC236}">
                  <a16:creationId xmlns:a16="http://schemas.microsoft.com/office/drawing/2014/main" xmlns="" id="{596D7822-8887-3A47-97D1-FB22B43410C1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84" name="object 13">
              <a:extLst>
                <a:ext uri="{FF2B5EF4-FFF2-40B4-BE49-F238E27FC236}">
                  <a16:creationId xmlns:a16="http://schemas.microsoft.com/office/drawing/2014/main" xmlns="" id="{D8B163FE-8973-404D-8E08-58D9EF9B960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85" name="object 14">
              <a:extLst>
                <a:ext uri="{FF2B5EF4-FFF2-40B4-BE49-F238E27FC236}">
                  <a16:creationId xmlns:a16="http://schemas.microsoft.com/office/drawing/2014/main" xmlns="" id="{7E5F990C-0C85-284A-BA6B-BD014A99F8EE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86" name="object 15">
              <a:extLst>
                <a:ext uri="{FF2B5EF4-FFF2-40B4-BE49-F238E27FC236}">
                  <a16:creationId xmlns:a16="http://schemas.microsoft.com/office/drawing/2014/main" xmlns="" id="{DA5A55AC-4B6C-514F-83B9-4B935DBE48E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87" name="object 16">
              <a:extLst>
                <a:ext uri="{FF2B5EF4-FFF2-40B4-BE49-F238E27FC236}">
                  <a16:creationId xmlns:a16="http://schemas.microsoft.com/office/drawing/2014/main" xmlns="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8" name="object 17">
              <a:extLst>
                <a:ext uri="{FF2B5EF4-FFF2-40B4-BE49-F238E27FC236}">
                  <a16:creationId xmlns:a16="http://schemas.microsoft.com/office/drawing/2014/main" xmlns="" id="{34418427-8B52-414E-A3C5-A4EDAE0BD4D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55" name="object 18">
            <a:extLst>
              <a:ext uri="{FF2B5EF4-FFF2-40B4-BE49-F238E27FC236}">
                <a16:creationId xmlns:a16="http://schemas.microsoft.com/office/drawing/2014/main" xmlns="" id="{BFB41907-EC50-D341-9E30-FF85C90895F5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443201" y="8777965"/>
            <a:ext cx="610754" cy="2853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schemeClr val="bg1">
                    <a:lumMod val="65000"/>
                  </a:schemeClr>
                </a:solidFill>
              </a:rPr>
              <a:pPr marL="38100">
                <a:spcBef>
                  <a:spcPts val="65"/>
                </a:spcBef>
              </a:pPr>
              <a:t>6</a:t>
            </a:fld>
            <a:endParaRPr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3200" y="7621250"/>
            <a:ext cx="1090517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  <a:hlinkClick r:id="rId12"/>
              </a:rPr>
              <a:t>//SFR.GOV.RU/BRANCHES/SVERDLOVSK/INFO/~0/8004</a:t>
            </a:r>
            <a:endParaRPr lang="ru-RU" sz="36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ТЕЛЕФОНЫ </a:t>
            </a:r>
            <a:r>
              <a:rPr lang="ru-RU" sz="2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СПЕЦИАЛИСТОВ</a:t>
            </a:r>
          </a:p>
          <a:p>
            <a:r>
              <a:rPr lang="ru-RU" sz="2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375-80-49, </a:t>
            </a:r>
            <a:r>
              <a:rPr lang="ru-RU" sz="2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375-81-38</a:t>
            </a:r>
            <a:endParaRPr lang="ru-RU" sz="2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 rot="16200000">
            <a:off x="-2085434" y="3736435"/>
            <a:ext cx="6097252" cy="1519981"/>
          </a:xfrm>
          <a:prstGeom prst="curvedDown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727200" y="169150"/>
            <a:ext cx="9434111" cy="6917450"/>
            <a:chOff x="1727200" y="169150"/>
            <a:chExt cx="9434111" cy="6917450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727200" y="169150"/>
              <a:ext cx="9434111" cy="6917450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 rotWithShape="1">
            <a:blip r:embed="rId14"/>
            <a:srcRect r="821" b="-144"/>
            <a:stretch/>
          </p:blipFill>
          <p:spPr>
            <a:xfrm>
              <a:off x="1836752" y="381000"/>
              <a:ext cx="9186848" cy="5217853"/>
            </a:xfrm>
            <a:prstGeom prst="rect">
              <a:avLst/>
            </a:prstGeom>
            <a:ln w="25400">
              <a:solidFill>
                <a:schemeClr val="accent1">
                  <a:shade val="50000"/>
                </a:schemeClr>
              </a:solidFill>
            </a:ln>
          </p:spPr>
        </p:pic>
      </p:grpSp>
      <p:pic>
        <p:nvPicPr>
          <p:cNvPr id="43" name="Рисунок 42" descr="D:\Documents\Favorites\Downloads\YQR (1).jpeg"/>
          <p:cNvPicPr/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1" t="6658" r="7208" b="8928"/>
          <a:stretch/>
        </p:blipFill>
        <p:spPr bwMode="auto">
          <a:xfrm>
            <a:off x="12547600" y="1371600"/>
            <a:ext cx="2971800" cy="28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ая выноска 5"/>
          <p:cNvSpPr/>
          <p:nvPr/>
        </p:nvSpPr>
        <p:spPr>
          <a:xfrm>
            <a:off x="1803400" y="7012550"/>
            <a:ext cx="14401800" cy="683650"/>
          </a:xfrm>
          <a:prstGeom prst="wedgeRectCallout">
            <a:avLst>
              <a:gd name="adj1" fmla="val -24039"/>
              <a:gd name="adj2" fmla="val -40493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FF0000"/>
                </a:solidFill>
              </a:rPr>
              <a:t>Главная / Отделение по Свердловской области / Информация для жителей региона / Финансовое </a:t>
            </a:r>
            <a:r>
              <a:rPr lang="ru-RU" sz="2000" dirty="0">
                <a:solidFill>
                  <a:srgbClr val="FF0000"/>
                </a:solidFill>
              </a:rPr>
              <a:t>обеспечение </a:t>
            </a:r>
            <a:r>
              <a:rPr lang="ru-RU" sz="2000" dirty="0" err="1" smtClean="0">
                <a:solidFill>
                  <a:srgbClr val="FF0000"/>
                </a:solidFill>
              </a:rPr>
              <a:t>предупредительн</a:t>
            </a:r>
            <a:r>
              <a:rPr lang="ru-RU" sz="2000" dirty="0" smtClean="0">
                <a:solidFill>
                  <a:srgbClr val="FF0000"/>
                </a:solidFill>
              </a:rPr>
              <a:t>…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83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5375781" y="8658290"/>
            <a:ext cx="912037" cy="383054"/>
          </a:xfrm>
        </p:spPr>
        <p:txBody>
          <a:bodyPr/>
          <a:lstStyle/>
          <a:p>
            <a:pPr>
              <a:defRPr/>
            </a:pPr>
            <a:fld id="{07D28E3A-D9A5-4081-ABAA-41E3FB4B6045}" type="slidenum">
              <a:rPr lang="en-US" sz="2489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7</a:t>
            </a:fld>
            <a:endParaRPr lang="en-US" sz="2489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089400" y="175119"/>
            <a:ext cx="8991600" cy="1608062"/>
          </a:xfrm>
          <a:prstGeom prst="downArrow">
            <a:avLst>
              <a:gd name="adj1" fmla="val 31918"/>
              <a:gd name="adj2" fmla="val 77850"/>
            </a:avLst>
          </a:prstGeom>
          <a:solidFill>
            <a:srgbClr val="FFC000">
              <a:alpha val="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/>
          </a:p>
        </p:txBody>
      </p:sp>
      <p:sp>
        <p:nvSpPr>
          <p:cNvPr id="27" name="Прямоугольник 26"/>
          <p:cNvSpPr/>
          <p:nvPr/>
        </p:nvSpPr>
        <p:spPr>
          <a:xfrm>
            <a:off x="5089204" y="54397"/>
            <a:ext cx="7101806" cy="139778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ОБРАЩАЕМ</a:t>
            </a:r>
          </a:p>
          <a:p>
            <a:pPr algn="ctr"/>
            <a:r>
              <a:rPr lang="ru-RU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</a:p>
        </p:txBody>
      </p:sp>
      <p:sp>
        <p:nvSpPr>
          <p:cNvPr id="112" name="Полилиния 111"/>
          <p:cNvSpPr/>
          <p:nvPr/>
        </p:nvSpPr>
        <p:spPr>
          <a:xfrm>
            <a:off x="556106" y="3141788"/>
            <a:ext cx="14171173" cy="1288288"/>
          </a:xfrm>
          <a:custGeom>
            <a:avLst/>
            <a:gdLst>
              <a:gd name="connsiteX0" fmla="*/ 0 w 7971285"/>
              <a:gd name="connsiteY0" fmla="*/ 0 h 724662"/>
              <a:gd name="connsiteX1" fmla="*/ 7971285 w 7971285"/>
              <a:gd name="connsiteY1" fmla="*/ 0 h 724662"/>
              <a:gd name="connsiteX2" fmla="*/ 7971285 w 7971285"/>
              <a:gd name="connsiteY2" fmla="*/ 724662 h 724662"/>
              <a:gd name="connsiteX3" fmla="*/ 0 w 7971285"/>
              <a:gd name="connsiteY3" fmla="*/ 724662 h 724662"/>
              <a:gd name="connsiteX4" fmla="*/ 0 w 7971285"/>
              <a:gd name="connsiteY4" fmla="*/ 0 h 72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1285" h="724662">
                <a:moveTo>
                  <a:pt x="0" y="0"/>
                </a:moveTo>
                <a:lnTo>
                  <a:pt x="7971285" y="0"/>
                </a:lnTo>
                <a:lnTo>
                  <a:pt x="7971285" y="724662"/>
                </a:lnTo>
                <a:lnTo>
                  <a:pt x="0" y="72466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3520" tIns="223520" rIns="223520" bIns="223520" numCol="1" spcCol="1270" anchor="b" anchorCtr="0">
            <a:noAutofit/>
          </a:bodyPr>
          <a:lstStyle/>
          <a:p>
            <a:pPr defTabSz="2607700">
              <a:lnSpc>
                <a:spcPct val="90000"/>
              </a:lnSpc>
              <a:spcAft>
                <a:spcPct val="35000"/>
              </a:spcAft>
            </a:pPr>
            <a:endParaRPr lang="ru-RU" sz="5867"/>
          </a:p>
        </p:txBody>
      </p:sp>
      <p:grpSp>
        <p:nvGrpSpPr>
          <p:cNvPr id="121" name="Группа 120"/>
          <p:cNvGrpSpPr/>
          <p:nvPr/>
        </p:nvGrpSpPr>
        <p:grpSpPr>
          <a:xfrm>
            <a:off x="556106" y="1800322"/>
            <a:ext cx="15418871" cy="2150619"/>
            <a:chOff x="312809" y="2491919"/>
            <a:chExt cx="8590388" cy="1476163"/>
          </a:xfrm>
        </p:grpSpPr>
        <p:sp>
          <p:nvSpPr>
            <p:cNvPr id="113" name="Нашивка 112"/>
            <p:cNvSpPr/>
            <p:nvPr/>
          </p:nvSpPr>
          <p:spPr>
            <a:xfrm>
              <a:off x="312809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4" name="Нашивка 113"/>
            <p:cNvSpPr/>
            <p:nvPr/>
          </p:nvSpPr>
          <p:spPr>
            <a:xfrm>
              <a:off x="1433218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5" name="Нашивка 114"/>
            <p:cNvSpPr/>
            <p:nvPr/>
          </p:nvSpPr>
          <p:spPr>
            <a:xfrm>
              <a:off x="2554512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6" name="Нашивка 115"/>
            <p:cNvSpPr/>
            <p:nvPr/>
          </p:nvSpPr>
          <p:spPr>
            <a:xfrm>
              <a:off x="3674920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7" name="Нашивка 116"/>
            <p:cNvSpPr/>
            <p:nvPr/>
          </p:nvSpPr>
          <p:spPr>
            <a:xfrm>
              <a:off x="4796214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8" name="Нашивка 117"/>
            <p:cNvSpPr/>
            <p:nvPr/>
          </p:nvSpPr>
          <p:spPr>
            <a:xfrm>
              <a:off x="5916623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9" name="Нашивка 118"/>
            <p:cNvSpPr/>
            <p:nvPr/>
          </p:nvSpPr>
          <p:spPr>
            <a:xfrm>
              <a:off x="7037917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0" name="Полилиния 119"/>
            <p:cNvSpPr/>
            <p:nvPr/>
          </p:nvSpPr>
          <p:spPr>
            <a:xfrm>
              <a:off x="312809" y="2639535"/>
              <a:ext cx="8074912" cy="1180931"/>
            </a:xfrm>
            <a:custGeom>
              <a:avLst/>
              <a:gdLst>
                <a:gd name="connsiteX0" fmla="*/ 0 w 8074912"/>
                <a:gd name="connsiteY0" fmla="*/ 0 h 1180931"/>
                <a:gd name="connsiteX1" fmla="*/ 8074912 w 8074912"/>
                <a:gd name="connsiteY1" fmla="*/ 0 h 1180931"/>
                <a:gd name="connsiteX2" fmla="*/ 8074912 w 8074912"/>
                <a:gd name="connsiteY2" fmla="*/ 1180931 h 1180931"/>
                <a:gd name="connsiteX3" fmla="*/ 0 w 8074912"/>
                <a:gd name="connsiteY3" fmla="*/ 1180931 h 1180931"/>
                <a:gd name="connsiteX4" fmla="*/ 0 w 8074912"/>
                <a:gd name="connsiteY4" fmla="*/ 0 h 1180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74912" h="1180931">
                  <a:moveTo>
                    <a:pt x="0" y="0"/>
                  </a:moveTo>
                  <a:lnTo>
                    <a:pt x="8074912" y="0"/>
                  </a:lnTo>
                  <a:lnTo>
                    <a:pt x="8074912" y="1180931"/>
                  </a:lnTo>
                  <a:lnTo>
                    <a:pt x="0" y="1180931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2560" tIns="162560" rIns="162560" bIns="162560" numCol="1" spcCol="1270" anchor="ctr" anchorCtr="0">
              <a:noAutofit/>
            </a:bodyPr>
            <a:lstStyle/>
            <a:p>
              <a:pPr defTabSz="2844764">
                <a:lnSpc>
                  <a:spcPct val="90000"/>
                </a:lnSpc>
                <a:spcAft>
                  <a:spcPct val="35000"/>
                </a:spcAft>
              </a:pPr>
              <a:endParaRPr lang="ru-RU" sz="6400"/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736599" y="2195889"/>
            <a:ext cx="13882141" cy="1309311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Страхователь может подавать несколько заявлений в пределах расчетных сумм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позднее 31 июля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СФР принимает в течение 10 рабочих дней</a:t>
            </a:r>
            <a:endParaRPr lang="ru-RU" sz="2133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215231" y="4956045"/>
            <a:ext cx="13697524" cy="2201095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133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2" name="Группа 131"/>
          <p:cNvGrpSpPr/>
          <p:nvPr/>
        </p:nvGrpSpPr>
        <p:grpSpPr>
          <a:xfrm>
            <a:off x="556106" y="7141989"/>
            <a:ext cx="15496694" cy="1526469"/>
            <a:chOff x="312809" y="2491919"/>
            <a:chExt cx="8590388" cy="1476163"/>
          </a:xfrm>
        </p:grpSpPr>
        <p:sp>
          <p:nvSpPr>
            <p:cNvPr id="133" name="Нашивка 132"/>
            <p:cNvSpPr/>
            <p:nvPr/>
          </p:nvSpPr>
          <p:spPr>
            <a:xfrm>
              <a:off x="312809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4" name="Нашивка 133"/>
            <p:cNvSpPr/>
            <p:nvPr/>
          </p:nvSpPr>
          <p:spPr>
            <a:xfrm>
              <a:off x="1433218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5" name="Нашивка 134"/>
            <p:cNvSpPr/>
            <p:nvPr/>
          </p:nvSpPr>
          <p:spPr>
            <a:xfrm>
              <a:off x="2554512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6" name="Нашивка 135"/>
            <p:cNvSpPr/>
            <p:nvPr/>
          </p:nvSpPr>
          <p:spPr>
            <a:xfrm>
              <a:off x="3674920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7" name="Нашивка 136"/>
            <p:cNvSpPr/>
            <p:nvPr/>
          </p:nvSpPr>
          <p:spPr>
            <a:xfrm>
              <a:off x="4796214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8" name="Нашивка 137"/>
            <p:cNvSpPr/>
            <p:nvPr/>
          </p:nvSpPr>
          <p:spPr>
            <a:xfrm>
              <a:off x="5916623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9" name="Нашивка 138"/>
            <p:cNvSpPr/>
            <p:nvPr/>
          </p:nvSpPr>
          <p:spPr>
            <a:xfrm>
              <a:off x="7037917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0" name="Полилиния 139"/>
            <p:cNvSpPr/>
            <p:nvPr/>
          </p:nvSpPr>
          <p:spPr>
            <a:xfrm>
              <a:off x="312809" y="2639535"/>
              <a:ext cx="8074912" cy="1180931"/>
            </a:xfrm>
            <a:custGeom>
              <a:avLst/>
              <a:gdLst>
                <a:gd name="connsiteX0" fmla="*/ 0 w 8074912"/>
                <a:gd name="connsiteY0" fmla="*/ 0 h 1180931"/>
                <a:gd name="connsiteX1" fmla="*/ 8074912 w 8074912"/>
                <a:gd name="connsiteY1" fmla="*/ 0 h 1180931"/>
                <a:gd name="connsiteX2" fmla="*/ 8074912 w 8074912"/>
                <a:gd name="connsiteY2" fmla="*/ 1180931 h 1180931"/>
                <a:gd name="connsiteX3" fmla="*/ 0 w 8074912"/>
                <a:gd name="connsiteY3" fmla="*/ 1180931 h 1180931"/>
                <a:gd name="connsiteX4" fmla="*/ 0 w 8074912"/>
                <a:gd name="connsiteY4" fmla="*/ 0 h 1180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74912" h="1180931">
                  <a:moveTo>
                    <a:pt x="0" y="0"/>
                  </a:moveTo>
                  <a:lnTo>
                    <a:pt x="8074912" y="0"/>
                  </a:lnTo>
                  <a:lnTo>
                    <a:pt x="8074912" y="1180931"/>
                  </a:lnTo>
                  <a:lnTo>
                    <a:pt x="0" y="1180931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2560" tIns="162560" rIns="162560" bIns="162560" numCol="1" spcCol="1270" anchor="ctr" anchorCtr="0">
              <a:noAutofit/>
            </a:bodyPr>
            <a:lstStyle/>
            <a:p>
              <a:pPr defTabSz="2844764">
                <a:lnSpc>
                  <a:spcPct val="90000"/>
                </a:lnSpc>
                <a:spcAft>
                  <a:spcPct val="35000"/>
                </a:spcAft>
              </a:pPr>
              <a:endParaRPr lang="ru-RU" sz="6400"/>
            </a:p>
          </p:txBody>
        </p:sp>
      </p:grpSp>
      <p:sp>
        <p:nvSpPr>
          <p:cNvPr id="141" name="Прямоугольник 140"/>
          <p:cNvSpPr/>
          <p:nvPr/>
        </p:nvSpPr>
        <p:spPr>
          <a:xfrm>
            <a:off x="750702" y="7371242"/>
            <a:ext cx="14099371" cy="98910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Страхователь обращается в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СФР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возмещением не позднее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ноября.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СФР принимает в течение 15 рабочих дней 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553566" y="4212949"/>
            <a:ext cx="15418871" cy="2666056"/>
            <a:chOff x="312809" y="2491919"/>
            <a:chExt cx="8590388" cy="1476163"/>
          </a:xfrm>
        </p:grpSpPr>
        <p:sp>
          <p:nvSpPr>
            <p:cNvPr id="38" name="Нашивка 37"/>
            <p:cNvSpPr/>
            <p:nvPr/>
          </p:nvSpPr>
          <p:spPr>
            <a:xfrm>
              <a:off x="312809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Нашивка 38"/>
            <p:cNvSpPr/>
            <p:nvPr/>
          </p:nvSpPr>
          <p:spPr>
            <a:xfrm>
              <a:off x="1433218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Нашивка 39"/>
            <p:cNvSpPr/>
            <p:nvPr/>
          </p:nvSpPr>
          <p:spPr>
            <a:xfrm>
              <a:off x="2554512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Нашивка 40"/>
            <p:cNvSpPr/>
            <p:nvPr/>
          </p:nvSpPr>
          <p:spPr>
            <a:xfrm>
              <a:off x="3674920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Нашивка 41"/>
            <p:cNvSpPr/>
            <p:nvPr/>
          </p:nvSpPr>
          <p:spPr>
            <a:xfrm>
              <a:off x="4796214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Нашивка 42"/>
            <p:cNvSpPr/>
            <p:nvPr/>
          </p:nvSpPr>
          <p:spPr>
            <a:xfrm>
              <a:off x="5916623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Нашивка 43"/>
            <p:cNvSpPr/>
            <p:nvPr/>
          </p:nvSpPr>
          <p:spPr>
            <a:xfrm>
              <a:off x="7037917" y="2491919"/>
              <a:ext cx="1865280" cy="1476163"/>
            </a:xfrm>
            <a:prstGeom prst="chevron">
              <a:avLst>
                <a:gd name="adj" fmla="val 70610"/>
              </a:avLst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Полилиния 44"/>
            <p:cNvSpPr/>
            <p:nvPr/>
          </p:nvSpPr>
          <p:spPr>
            <a:xfrm>
              <a:off x="312809" y="2639535"/>
              <a:ext cx="8074912" cy="1180931"/>
            </a:xfrm>
            <a:custGeom>
              <a:avLst/>
              <a:gdLst>
                <a:gd name="connsiteX0" fmla="*/ 0 w 8074912"/>
                <a:gd name="connsiteY0" fmla="*/ 0 h 1180931"/>
                <a:gd name="connsiteX1" fmla="*/ 8074912 w 8074912"/>
                <a:gd name="connsiteY1" fmla="*/ 0 h 1180931"/>
                <a:gd name="connsiteX2" fmla="*/ 8074912 w 8074912"/>
                <a:gd name="connsiteY2" fmla="*/ 1180931 h 1180931"/>
                <a:gd name="connsiteX3" fmla="*/ 0 w 8074912"/>
                <a:gd name="connsiteY3" fmla="*/ 1180931 h 1180931"/>
                <a:gd name="connsiteX4" fmla="*/ 0 w 8074912"/>
                <a:gd name="connsiteY4" fmla="*/ 0 h 1180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74912" h="1180931">
                  <a:moveTo>
                    <a:pt x="0" y="0"/>
                  </a:moveTo>
                  <a:lnTo>
                    <a:pt x="8074912" y="0"/>
                  </a:lnTo>
                  <a:lnTo>
                    <a:pt x="8074912" y="1180931"/>
                  </a:lnTo>
                  <a:lnTo>
                    <a:pt x="0" y="1180931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2560" tIns="162560" rIns="162560" bIns="162560" numCol="1" spcCol="1270" anchor="ctr" anchorCtr="0">
              <a:noAutofit/>
            </a:bodyPr>
            <a:lstStyle/>
            <a:p>
              <a:pPr defTabSz="2844764">
                <a:lnSpc>
                  <a:spcPct val="90000"/>
                </a:lnSpc>
                <a:spcAft>
                  <a:spcPct val="35000"/>
                </a:spcAft>
              </a:pPr>
              <a:endParaRPr lang="ru-RU" sz="6400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664643" y="4514925"/>
            <a:ext cx="135313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Страхователь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вправе дополнительно обратиться в Отделение Фонда с заявлением о ФОПМ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 1 сентября,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случае неполного освоения расчетных средств по первоначальному решению.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СФР принимает в течение 10 рабочих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дней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7" name="Group 47">
            <a:extLst>
              <a:ext uri="{FF2B5EF4-FFF2-40B4-BE49-F238E27FC236}">
                <a16:creationId xmlns:a16="http://schemas.microsoft.com/office/drawing/2014/main" xmlns="" id="{A19E95C1-44B7-5941-A77E-45C75DB8EAFB}"/>
              </a:ext>
            </a:extLst>
          </p:cNvPr>
          <p:cNvGrpSpPr/>
          <p:nvPr/>
        </p:nvGrpSpPr>
        <p:grpSpPr>
          <a:xfrm>
            <a:off x="1015385" y="175119"/>
            <a:ext cx="1173940" cy="1353431"/>
            <a:chOff x="634994" y="7556702"/>
            <a:chExt cx="914452" cy="1075534"/>
          </a:xfrm>
        </p:grpSpPr>
        <p:pic>
          <p:nvPicPr>
            <p:cNvPr id="48" name="object 5">
              <a:extLst>
                <a:ext uri="{FF2B5EF4-FFF2-40B4-BE49-F238E27FC236}">
                  <a16:creationId xmlns:a16="http://schemas.microsoft.com/office/drawing/2014/main" xmlns="" id="{0ECA3D47-D73F-E14C-8F56-3257F3C5B0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49" name="object 6">
              <a:extLst>
                <a:ext uri="{FF2B5EF4-FFF2-40B4-BE49-F238E27FC236}">
                  <a16:creationId xmlns:a16="http://schemas.microsoft.com/office/drawing/2014/main" xmlns="" id="{54DFBAC4-6384-4043-B7AB-6E477911FD3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50" name="object 7">
              <a:extLst>
                <a:ext uri="{FF2B5EF4-FFF2-40B4-BE49-F238E27FC236}">
                  <a16:creationId xmlns:a16="http://schemas.microsoft.com/office/drawing/2014/main" xmlns="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8">
              <a:extLst>
                <a:ext uri="{FF2B5EF4-FFF2-40B4-BE49-F238E27FC236}">
                  <a16:creationId xmlns:a16="http://schemas.microsoft.com/office/drawing/2014/main" xmlns="" id="{2A0B9DA9-576E-5F45-98B3-DDCEC03906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52" name="object 9">
              <a:extLst>
                <a:ext uri="{FF2B5EF4-FFF2-40B4-BE49-F238E27FC236}">
                  <a16:creationId xmlns:a16="http://schemas.microsoft.com/office/drawing/2014/main" xmlns="" id="{920488C4-F170-904D-8568-912251DB6E3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53" name="object 10">
              <a:extLst>
                <a:ext uri="{FF2B5EF4-FFF2-40B4-BE49-F238E27FC236}">
                  <a16:creationId xmlns:a16="http://schemas.microsoft.com/office/drawing/2014/main" xmlns="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11">
              <a:extLst>
                <a:ext uri="{FF2B5EF4-FFF2-40B4-BE49-F238E27FC236}">
                  <a16:creationId xmlns:a16="http://schemas.microsoft.com/office/drawing/2014/main" xmlns="" id="{86F243BE-F416-A648-BCFC-B667C51B261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55" name="object 12">
              <a:extLst>
                <a:ext uri="{FF2B5EF4-FFF2-40B4-BE49-F238E27FC236}">
                  <a16:creationId xmlns:a16="http://schemas.microsoft.com/office/drawing/2014/main" xmlns="" id="{596D7822-8887-3A47-97D1-FB22B43410C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56" name="object 13">
              <a:extLst>
                <a:ext uri="{FF2B5EF4-FFF2-40B4-BE49-F238E27FC236}">
                  <a16:creationId xmlns:a16="http://schemas.microsoft.com/office/drawing/2014/main" xmlns="" id="{D8B163FE-8973-404D-8E08-58D9EF9B9606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57" name="object 14">
              <a:extLst>
                <a:ext uri="{FF2B5EF4-FFF2-40B4-BE49-F238E27FC236}">
                  <a16:creationId xmlns:a16="http://schemas.microsoft.com/office/drawing/2014/main" xmlns="" id="{7E5F990C-0C85-284A-BA6B-BD014A99F8EE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58" name="object 15">
              <a:extLst>
                <a:ext uri="{FF2B5EF4-FFF2-40B4-BE49-F238E27FC236}">
                  <a16:creationId xmlns:a16="http://schemas.microsoft.com/office/drawing/2014/main" xmlns="" id="{DA5A55AC-4B6C-514F-83B9-4B935DBE48E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59" name="object 16">
              <a:extLst>
                <a:ext uri="{FF2B5EF4-FFF2-40B4-BE49-F238E27FC236}">
                  <a16:creationId xmlns:a16="http://schemas.microsoft.com/office/drawing/2014/main" xmlns="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17">
              <a:extLst>
                <a:ext uri="{FF2B5EF4-FFF2-40B4-BE49-F238E27FC236}">
                  <a16:creationId xmlns:a16="http://schemas.microsoft.com/office/drawing/2014/main" xmlns="" id="{34418427-8B52-414E-A3C5-A4EDAE0BD4D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6750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2">
            <a:extLst>
              <a:ext uri="{FF2B5EF4-FFF2-40B4-BE49-F238E27FC236}">
                <a16:creationId xmlns:a16="http://schemas.microsoft.com/office/drawing/2014/main" xmlns="" id="{7E8CCDA7-6B73-544A-A642-AF3C1B554FA9}"/>
              </a:ext>
            </a:extLst>
          </p:cNvPr>
          <p:cNvSpPr/>
          <p:nvPr/>
        </p:nvSpPr>
        <p:spPr>
          <a:xfrm>
            <a:off x="0" y="4749800"/>
            <a:ext cx="6226811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3">
            <a:extLst>
              <a:ext uri="{FF2B5EF4-FFF2-40B4-BE49-F238E27FC236}">
                <a16:creationId xmlns:a16="http://schemas.microsoft.com/office/drawing/2014/main" xmlns="" id="{819F3872-8C93-764C-B639-237405654395}"/>
              </a:ext>
            </a:extLst>
          </p:cNvPr>
          <p:cNvSpPr/>
          <p:nvPr/>
        </p:nvSpPr>
        <p:spPr>
          <a:xfrm>
            <a:off x="165712" y="143829"/>
            <a:ext cx="3034665" cy="885634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38" name="object 4">
            <a:extLst>
              <a:ext uri="{FF2B5EF4-FFF2-40B4-BE49-F238E27FC236}">
                <a16:creationId xmlns:a16="http://schemas.microsoft.com/office/drawing/2014/main" xmlns="" id="{727F49BB-7DF1-9447-A753-D8716D7627C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3" y="141391"/>
            <a:ext cx="732195" cy="8858651"/>
          </a:xfrm>
          <a:prstGeom prst="rect">
            <a:avLst/>
          </a:prstGeom>
        </p:spPr>
      </p:pic>
      <p:grpSp>
        <p:nvGrpSpPr>
          <p:cNvPr id="60" name="Group 47">
            <a:extLst>
              <a:ext uri="{FF2B5EF4-FFF2-40B4-BE49-F238E27FC236}">
                <a16:creationId xmlns:a16="http://schemas.microsoft.com/office/drawing/2014/main" xmlns="" id="{A19E95C1-44B7-5941-A77E-45C75DB8EAFB}"/>
              </a:ext>
            </a:extLst>
          </p:cNvPr>
          <p:cNvGrpSpPr/>
          <p:nvPr/>
        </p:nvGrpSpPr>
        <p:grpSpPr>
          <a:xfrm>
            <a:off x="656707" y="7554298"/>
            <a:ext cx="914452" cy="1075535"/>
            <a:chOff x="634994" y="7556702"/>
            <a:chExt cx="914452" cy="1075534"/>
          </a:xfrm>
        </p:grpSpPr>
        <p:pic>
          <p:nvPicPr>
            <p:cNvPr id="61" name="object 5">
              <a:extLst>
                <a:ext uri="{FF2B5EF4-FFF2-40B4-BE49-F238E27FC236}">
                  <a16:creationId xmlns:a16="http://schemas.microsoft.com/office/drawing/2014/main" xmlns="" id="{0ECA3D47-D73F-E14C-8F56-3257F3C5B0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62" name="object 6">
              <a:extLst>
                <a:ext uri="{FF2B5EF4-FFF2-40B4-BE49-F238E27FC236}">
                  <a16:creationId xmlns:a16="http://schemas.microsoft.com/office/drawing/2014/main" xmlns="" id="{54DFBAC4-6384-4043-B7AB-6E477911FD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63" name="object 7">
              <a:extLst>
                <a:ext uri="{FF2B5EF4-FFF2-40B4-BE49-F238E27FC236}">
                  <a16:creationId xmlns:a16="http://schemas.microsoft.com/office/drawing/2014/main" xmlns="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8">
              <a:extLst>
                <a:ext uri="{FF2B5EF4-FFF2-40B4-BE49-F238E27FC236}">
                  <a16:creationId xmlns:a16="http://schemas.microsoft.com/office/drawing/2014/main" xmlns="" id="{2A0B9DA9-576E-5F45-98B3-DDCEC039060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65" name="object 9">
              <a:extLst>
                <a:ext uri="{FF2B5EF4-FFF2-40B4-BE49-F238E27FC236}">
                  <a16:creationId xmlns:a16="http://schemas.microsoft.com/office/drawing/2014/main" xmlns="" id="{920488C4-F170-904D-8568-912251DB6E3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66" name="object 10">
              <a:extLst>
                <a:ext uri="{FF2B5EF4-FFF2-40B4-BE49-F238E27FC236}">
                  <a16:creationId xmlns:a16="http://schemas.microsoft.com/office/drawing/2014/main" xmlns="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11">
              <a:extLst>
                <a:ext uri="{FF2B5EF4-FFF2-40B4-BE49-F238E27FC236}">
                  <a16:creationId xmlns:a16="http://schemas.microsoft.com/office/drawing/2014/main" xmlns="" id="{86F243BE-F416-A648-BCFC-B667C51B261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68" name="object 12">
              <a:extLst>
                <a:ext uri="{FF2B5EF4-FFF2-40B4-BE49-F238E27FC236}">
                  <a16:creationId xmlns:a16="http://schemas.microsoft.com/office/drawing/2014/main" xmlns="" id="{596D7822-8887-3A47-97D1-FB22B43410C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69" name="object 13">
              <a:extLst>
                <a:ext uri="{FF2B5EF4-FFF2-40B4-BE49-F238E27FC236}">
                  <a16:creationId xmlns:a16="http://schemas.microsoft.com/office/drawing/2014/main" xmlns="" id="{D8B163FE-8973-404D-8E08-58D9EF9B960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70" name="object 14">
              <a:extLst>
                <a:ext uri="{FF2B5EF4-FFF2-40B4-BE49-F238E27FC236}">
                  <a16:creationId xmlns:a16="http://schemas.microsoft.com/office/drawing/2014/main" xmlns="" id="{7E5F990C-0C85-284A-BA6B-BD014A99F8E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71" name="object 15">
              <a:extLst>
                <a:ext uri="{FF2B5EF4-FFF2-40B4-BE49-F238E27FC236}">
                  <a16:creationId xmlns:a16="http://schemas.microsoft.com/office/drawing/2014/main" xmlns="" id="{DA5A55AC-4B6C-514F-83B9-4B935DBE48E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72" name="object 16">
              <a:extLst>
                <a:ext uri="{FF2B5EF4-FFF2-40B4-BE49-F238E27FC236}">
                  <a16:creationId xmlns:a16="http://schemas.microsoft.com/office/drawing/2014/main" xmlns="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17">
              <a:extLst>
                <a:ext uri="{FF2B5EF4-FFF2-40B4-BE49-F238E27FC236}">
                  <a16:creationId xmlns:a16="http://schemas.microsoft.com/office/drawing/2014/main" xmlns="" id="{34418427-8B52-414E-A3C5-A4EDAE0BD4D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0" name="object 3">
            <a:extLst>
              <a:ext uri="{FF2B5EF4-FFF2-40B4-BE49-F238E27FC236}">
                <a16:creationId xmlns:a16="http://schemas.microsoft.com/office/drawing/2014/main" xmlns="" id="{BDF85312-D25B-9B40-ADC3-61FC7DB3A4EC}"/>
              </a:ext>
            </a:extLst>
          </p:cNvPr>
          <p:cNvSpPr/>
          <p:nvPr/>
        </p:nvSpPr>
        <p:spPr>
          <a:xfrm>
            <a:off x="9953032" y="7012"/>
            <a:ext cx="6303011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18">
            <a:extLst>
              <a:ext uri="{FF2B5EF4-FFF2-40B4-BE49-F238E27FC236}">
                <a16:creationId xmlns:a16="http://schemas.microsoft.com/office/drawing/2014/main" xmlns="" id="{BFB41907-EC50-D341-9E30-FF85C90895F5}"/>
              </a:ext>
            </a:extLst>
          </p:cNvPr>
          <p:cNvSpPr txBox="1">
            <a:spLocks noGrp="1"/>
          </p:cNvSpPr>
          <p:nvPr>
            <p:ph type="sldNum" sz="quarter" idx="4294967295"/>
          </p:nvPr>
        </p:nvSpPr>
        <p:spPr>
          <a:xfrm>
            <a:off x="15893301" y="8777964"/>
            <a:ext cx="160655" cy="839332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099">
              <a:spcBef>
                <a:spcPts val="65"/>
              </a:spcBef>
            </a:pPr>
            <a:fld id="{81D60167-4931-47E6-BA6A-407CBD079E47}" type="slidenum">
              <a:rPr dirty="0">
                <a:solidFill>
                  <a:schemeClr val="bg1">
                    <a:lumMod val="65000"/>
                  </a:schemeClr>
                </a:solidFill>
              </a:rPr>
              <a:pPr marL="38099">
                <a:spcBef>
                  <a:spcPts val="65"/>
                </a:spcBef>
              </a:pPr>
              <a:t>8</a:t>
            </a:fld>
            <a:endParaRPr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3366087" y="728333"/>
            <a:ext cx="12414503" cy="50526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lvl="0" algn="ctr"/>
            <a:r>
              <a:rPr lang="ru-RU" sz="3200" b="1" dirty="0">
                <a:solidFill>
                  <a:srgbClr val="C00000"/>
                </a:solidFill>
                <a:latin typeface="+mn-lt"/>
                <a:cs typeface="Arial Narrow"/>
              </a:rPr>
              <a:t>Возмещение расходов по ФОПМ:</a:t>
            </a:r>
            <a:endParaRPr lang="ru-RU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AutoShape 2" descr="https://top-fon.com/uploads/posts/2023-02/1675504503_top-fon-com-p-fon-dlya-prezentatsii-monitoring-24.jpg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28921" y="1319207"/>
            <a:ext cx="1249054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 algn="just"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После завершения запланированных мероприятий страхователь, </a:t>
            </a:r>
            <a:r>
              <a:rPr lang="ru-RU" altLang="ru-RU" sz="2400" b="1" u="sng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не позднее 15 </a:t>
            </a:r>
            <a:r>
              <a:rPr lang="ru-RU" altLang="ru-RU" sz="2400" b="1" u="sng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ноября, </a:t>
            </a:r>
            <a:r>
              <a:rPr lang="ru-RU" altLang="ru-RU" sz="2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представляет в территориальный орган Фонда заявление, отчет об использовании средств Фонда и документы, подтверждающие произведенные расходы (</a:t>
            </a:r>
            <a:r>
              <a:rPr lang="ru-RU" altLang="ru-RU" sz="2400" b="1" u="sng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мероприятия должны быть начаты и завершены в </a:t>
            </a:r>
            <a:r>
              <a:rPr lang="ru-RU" altLang="ru-RU" sz="2400" b="1" u="sng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2025 </a:t>
            </a:r>
            <a:r>
              <a:rPr lang="ru-RU" altLang="ru-RU" sz="2400" b="1" u="sng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году</a:t>
            </a:r>
            <a:r>
              <a:rPr lang="ru-RU" altLang="ru-RU" sz="2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);</a:t>
            </a:r>
          </a:p>
          <a:p>
            <a:pPr algn="just">
              <a:buClr>
                <a:srgbClr val="000000"/>
              </a:buClr>
              <a:buSzPct val="100000"/>
            </a:pPr>
            <a:endParaRPr lang="ru-RU" altLang="ru-RU" sz="2400" b="1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pPr marL="380990" indent="-380990" algn="just">
              <a:buClr>
                <a:srgbClr val="002060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Территориальный орган Фонда в течение </a:t>
            </a:r>
            <a:r>
              <a:rPr lang="ru-RU" altLang="ru-RU" sz="24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15 </a:t>
            </a:r>
            <a:r>
              <a:rPr lang="ru-RU" altLang="ru-RU" sz="2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рабочих дней со дня приема заявления о возмещении и документов</a:t>
            </a:r>
            <a:r>
              <a:rPr lang="ru-RU" altLang="ru-RU" sz="24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, подтверждающие </a:t>
            </a:r>
            <a:r>
              <a:rPr lang="ru-RU" altLang="ru-RU" sz="2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расходы </a:t>
            </a:r>
            <a:r>
              <a:rPr lang="ru-RU" alt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принимает решение о возмещении расходов </a:t>
            </a:r>
            <a:r>
              <a:rPr lang="ru-RU" altLang="ru-RU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и в течение 3 рабочих дней </a:t>
            </a:r>
            <a:r>
              <a:rPr lang="ru-RU" altLang="ru-RU" sz="24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производит </a:t>
            </a:r>
            <a:r>
              <a:rPr lang="ru-RU" altLang="ru-RU" sz="2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перечисление денежных средств на расчетный счет </a:t>
            </a:r>
            <a:r>
              <a:rPr lang="ru-RU" altLang="ru-RU" sz="24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страхователя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6582" y="5495014"/>
            <a:ext cx="12774383" cy="2882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u="sng" dirty="0">
                <a:solidFill>
                  <a:srgbClr val="1F4E79"/>
                </a:solidFill>
                <a:cs typeface="Arial Narrow"/>
              </a:rPr>
              <a:t>Заявление с комплектом </a:t>
            </a:r>
            <a:r>
              <a:rPr lang="ru-RU" sz="2400" u="sng" dirty="0" smtClean="0">
                <a:solidFill>
                  <a:srgbClr val="1F4E79"/>
                </a:solidFill>
                <a:cs typeface="Arial Narrow"/>
              </a:rPr>
              <a:t>документов на возмещение расходов </a:t>
            </a:r>
            <a:r>
              <a:rPr lang="ru-RU" sz="2400" u="sng" dirty="0">
                <a:solidFill>
                  <a:srgbClr val="1F4E79"/>
                </a:solidFill>
                <a:cs typeface="Arial Narrow"/>
              </a:rPr>
              <a:t>можно подать:</a:t>
            </a:r>
          </a:p>
          <a:p>
            <a:endParaRPr lang="ru-RU" sz="1333" dirty="0">
              <a:solidFill>
                <a:srgbClr val="1F4E79"/>
              </a:solidFill>
              <a:cs typeface="Arial Narrow"/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F4E79"/>
                </a:solidFill>
                <a:cs typeface="Arial Narrow"/>
              </a:rPr>
              <a:t>в клиентскую службу ОСФР по Свердловской области;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F4E79"/>
                </a:solidFill>
              </a:rPr>
              <a:t>почтовым отправлением по адресу: </a:t>
            </a:r>
            <a:r>
              <a:rPr lang="ru-RU" sz="2400" dirty="0" smtClean="0">
                <a:solidFill>
                  <a:srgbClr val="1F4E79"/>
                </a:solidFill>
              </a:rPr>
              <a:t>620028, </a:t>
            </a:r>
            <a:r>
              <a:rPr lang="ru-RU" sz="2400" dirty="0">
                <a:solidFill>
                  <a:srgbClr val="1F4E79"/>
                </a:solidFill>
              </a:rPr>
              <a:t>г. Екатеринбург, ул. </a:t>
            </a:r>
            <a:r>
              <a:rPr lang="ru-RU" sz="2400" dirty="0" smtClean="0">
                <a:solidFill>
                  <a:srgbClr val="1F4E79"/>
                </a:solidFill>
              </a:rPr>
              <a:t>Долорес Ибаррури, стр.2 </a:t>
            </a:r>
            <a:r>
              <a:rPr lang="ru-RU" sz="2400" dirty="0">
                <a:solidFill>
                  <a:srgbClr val="1F4E79"/>
                </a:solidFill>
              </a:rPr>
              <a:t>– </a:t>
            </a:r>
            <a:r>
              <a:rPr lang="ru-RU" sz="2400" u="sng" dirty="0">
                <a:solidFill>
                  <a:srgbClr val="1F4E79"/>
                </a:solidFill>
              </a:rPr>
              <a:t>для Управления организации страхования профессиональных рисков</a:t>
            </a:r>
            <a:r>
              <a:rPr lang="ru-RU" sz="2400" dirty="0">
                <a:solidFill>
                  <a:srgbClr val="1F4E79"/>
                </a:solidFill>
              </a:rPr>
              <a:t> (направление документов с использованием средств почтовой связи осуществляется способом, позволяющим подтвердить факт и дату отправления);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1F4E79"/>
                </a:solidFill>
              </a:rPr>
              <a:t>в многофункциональный центр (МФЦ).</a:t>
            </a:r>
          </a:p>
        </p:txBody>
      </p:sp>
    </p:spTree>
    <p:extLst>
      <p:ext uri="{BB962C8B-B14F-4D97-AF65-F5344CB8AC3E}">
        <p14:creationId xmlns:p14="http://schemas.microsoft.com/office/powerpoint/2010/main" val="132348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2">
            <a:extLst>
              <a:ext uri="{FF2B5EF4-FFF2-40B4-BE49-F238E27FC236}">
                <a16:creationId xmlns:a16="http://schemas.microsoft.com/office/drawing/2014/main" xmlns="" id="{7E8CCDA7-6B73-544A-A642-AF3C1B554FA9}"/>
              </a:ext>
            </a:extLst>
          </p:cNvPr>
          <p:cNvSpPr/>
          <p:nvPr/>
        </p:nvSpPr>
        <p:spPr>
          <a:xfrm>
            <a:off x="0" y="4749800"/>
            <a:ext cx="6226811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object 3">
            <a:extLst>
              <a:ext uri="{FF2B5EF4-FFF2-40B4-BE49-F238E27FC236}">
                <a16:creationId xmlns:a16="http://schemas.microsoft.com/office/drawing/2014/main" xmlns="" id="{819F3872-8C93-764C-B639-237405654395}"/>
              </a:ext>
            </a:extLst>
          </p:cNvPr>
          <p:cNvSpPr/>
          <p:nvPr/>
        </p:nvSpPr>
        <p:spPr>
          <a:xfrm>
            <a:off x="165712" y="143829"/>
            <a:ext cx="3034665" cy="8856345"/>
          </a:xfrm>
          <a:custGeom>
            <a:avLst/>
            <a:gdLst/>
            <a:ahLst/>
            <a:cxnLst/>
            <a:rect l="l" t="t" r="r" b="b"/>
            <a:pathLst>
              <a:path w="3034665" h="8856345">
                <a:moveTo>
                  <a:pt x="2310396" y="0"/>
                </a:moveTo>
                <a:lnTo>
                  <a:pt x="0" y="0"/>
                </a:lnTo>
                <a:lnTo>
                  <a:pt x="0" y="8856002"/>
                </a:lnTo>
                <a:lnTo>
                  <a:pt x="3034550" y="8856002"/>
                </a:lnTo>
                <a:lnTo>
                  <a:pt x="3007347" y="8795408"/>
                </a:lnTo>
                <a:lnTo>
                  <a:pt x="2980688" y="8735033"/>
                </a:lnTo>
                <a:lnTo>
                  <a:pt x="2954568" y="8674876"/>
                </a:lnTo>
                <a:lnTo>
                  <a:pt x="2928983" y="8614936"/>
                </a:lnTo>
                <a:lnTo>
                  <a:pt x="2903927" y="8555211"/>
                </a:lnTo>
                <a:lnTo>
                  <a:pt x="2879397" y="8495701"/>
                </a:lnTo>
                <a:lnTo>
                  <a:pt x="2855387" y="8436404"/>
                </a:lnTo>
                <a:lnTo>
                  <a:pt x="2831893" y="8377321"/>
                </a:lnTo>
                <a:lnTo>
                  <a:pt x="2808910" y="8318448"/>
                </a:lnTo>
                <a:lnTo>
                  <a:pt x="2786434" y="8259787"/>
                </a:lnTo>
                <a:lnTo>
                  <a:pt x="2764459" y="8201335"/>
                </a:lnTo>
                <a:lnTo>
                  <a:pt x="2742981" y="8143091"/>
                </a:lnTo>
                <a:lnTo>
                  <a:pt x="2721995" y="8085055"/>
                </a:lnTo>
                <a:lnTo>
                  <a:pt x="2701497" y="8027225"/>
                </a:lnTo>
                <a:lnTo>
                  <a:pt x="2681481" y="7969600"/>
                </a:lnTo>
                <a:lnTo>
                  <a:pt x="2661944" y="7912180"/>
                </a:lnTo>
                <a:lnTo>
                  <a:pt x="2642880" y="7854963"/>
                </a:lnTo>
                <a:lnTo>
                  <a:pt x="2624285" y="7797949"/>
                </a:lnTo>
                <a:lnTo>
                  <a:pt x="2606154" y="7741136"/>
                </a:lnTo>
                <a:lnTo>
                  <a:pt x="2588482" y="7684523"/>
                </a:lnTo>
                <a:lnTo>
                  <a:pt x="2571264" y="7628109"/>
                </a:lnTo>
                <a:lnTo>
                  <a:pt x="2554497" y="7571894"/>
                </a:lnTo>
                <a:lnTo>
                  <a:pt x="2538174" y="7515875"/>
                </a:lnTo>
                <a:lnTo>
                  <a:pt x="2522292" y="7460053"/>
                </a:lnTo>
                <a:lnTo>
                  <a:pt x="2506846" y="7404426"/>
                </a:lnTo>
                <a:lnTo>
                  <a:pt x="2491831" y="7348993"/>
                </a:lnTo>
                <a:lnTo>
                  <a:pt x="2477242" y="7293752"/>
                </a:lnTo>
                <a:lnTo>
                  <a:pt x="2463075" y="7238704"/>
                </a:lnTo>
                <a:lnTo>
                  <a:pt x="2449325" y="7183847"/>
                </a:lnTo>
                <a:lnTo>
                  <a:pt x="2435986" y="7129180"/>
                </a:lnTo>
                <a:lnTo>
                  <a:pt x="2423056" y="7074702"/>
                </a:lnTo>
                <a:lnTo>
                  <a:pt x="2410528" y="7020411"/>
                </a:lnTo>
                <a:lnTo>
                  <a:pt x="2398398" y="6966308"/>
                </a:lnTo>
                <a:lnTo>
                  <a:pt x="2386662" y="6912390"/>
                </a:lnTo>
                <a:lnTo>
                  <a:pt x="2375314" y="6858657"/>
                </a:lnTo>
                <a:lnTo>
                  <a:pt x="2364350" y="6805108"/>
                </a:lnTo>
                <a:lnTo>
                  <a:pt x="2353765" y="6751741"/>
                </a:lnTo>
                <a:lnTo>
                  <a:pt x="2343555" y="6698557"/>
                </a:lnTo>
                <a:lnTo>
                  <a:pt x="2333715" y="6645553"/>
                </a:lnTo>
                <a:lnTo>
                  <a:pt x="2324240" y="6592728"/>
                </a:lnTo>
                <a:lnTo>
                  <a:pt x="2315125" y="6540082"/>
                </a:lnTo>
                <a:lnTo>
                  <a:pt x="2306366" y="6487614"/>
                </a:lnTo>
                <a:lnTo>
                  <a:pt x="2297958" y="6435322"/>
                </a:lnTo>
                <a:lnTo>
                  <a:pt x="2289897" y="6383206"/>
                </a:lnTo>
                <a:lnTo>
                  <a:pt x="2282176" y="6331265"/>
                </a:lnTo>
                <a:lnTo>
                  <a:pt x="2274793" y="6279496"/>
                </a:lnTo>
                <a:lnTo>
                  <a:pt x="2267742" y="6227900"/>
                </a:lnTo>
                <a:lnTo>
                  <a:pt x="2261018" y="6176476"/>
                </a:lnTo>
                <a:lnTo>
                  <a:pt x="2254617" y="6125222"/>
                </a:lnTo>
                <a:lnTo>
                  <a:pt x="2248535" y="6074137"/>
                </a:lnTo>
                <a:lnTo>
                  <a:pt x="2242765" y="6023221"/>
                </a:lnTo>
                <a:lnTo>
                  <a:pt x="2237304" y="5972472"/>
                </a:lnTo>
                <a:lnTo>
                  <a:pt x="2232147" y="5921889"/>
                </a:lnTo>
                <a:lnTo>
                  <a:pt x="2227289" y="5871471"/>
                </a:lnTo>
                <a:lnTo>
                  <a:pt x="2222726" y="5821218"/>
                </a:lnTo>
                <a:lnTo>
                  <a:pt x="2218453" y="5771128"/>
                </a:lnTo>
                <a:lnTo>
                  <a:pt x="2214464" y="5721200"/>
                </a:lnTo>
                <a:lnTo>
                  <a:pt x="2210756" y="5671433"/>
                </a:lnTo>
                <a:lnTo>
                  <a:pt x="2207324" y="5621826"/>
                </a:lnTo>
                <a:lnTo>
                  <a:pt x="2204162" y="5572378"/>
                </a:lnTo>
                <a:lnTo>
                  <a:pt x="2198633" y="5473955"/>
                </a:lnTo>
                <a:lnTo>
                  <a:pt x="2194132" y="5376156"/>
                </a:lnTo>
                <a:lnTo>
                  <a:pt x="2190620" y="5278972"/>
                </a:lnTo>
                <a:lnTo>
                  <a:pt x="2188061" y="5182396"/>
                </a:lnTo>
                <a:lnTo>
                  <a:pt x="2186415" y="5086419"/>
                </a:lnTo>
                <a:lnTo>
                  <a:pt x="2185647" y="4991033"/>
                </a:lnTo>
                <a:lnTo>
                  <a:pt x="2185717" y="4896229"/>
                </a:lnTo>
                <a:lnTo>
                  <a:pt x="2186589" y="4802000"/>
                </a:lnTo>
                <a:lnTo>
                  <a:pt x="2188224" y="4708337"/>
                </a:lnTo>
                <a:lnTo>
                  <a:pt x="2190586" y="4615231"/>
                </a:lnTo>
                <a:lnTo>
                  <a:pt x="2193636" y="4522676"/>
                </a:lnTo>
                <a:lnTo>
                  <a:pt x="2197336" y="4430662"/>
                </a:lnTo>
                <a:lnTo>
                  <a:pt x="2201650" y="4339181"/>
                </a:lnTo>
                <a:lnTo>
                  <a:pt x="2206539" y="4248225"/>
                </a:lnTo>
                <a:lnTo>
                  <a:pt x="2211966" y="4157785"/>
                </a:lnTo>
                <a:lnTo>
                  <a:pt x="2221032" y="4023077"/>
                </a:lnTo>
                <a:lnTo>
                  <a:pt x="2231096" y="3889485"/>
                </a:lnTo>
                <a:lnTo>
                  <a:pt x="2242031" y="3756981"/>
                </a:lnTo>
                <a:lnTo>
                  <a:pt x="2257746" y="3581954"/>
                </a:lnTo>
                <a:lnTo>
                  <a:pt x="2278790" y="3365722"/>
                </a:lnTo>
                <a:lnTo>
                  <a:pt x="2367152" y="2526647"/>
                </a:lnTo>
                <a:lnTo>
                  <a:pt x="2387346" y="2322699"/>
                </a:lnTo>
                <a:lnTo>
                  <a:pt x="2402135" y="2161037"/>
                </a:lnTo>
                <a:lnTo>
                  <a:pt x="2412234" y="2040621"/>
                </a:lnTo>
                <a:lnTo>
                  <a:pt x="2421338" y="1920885"/>
                </a:lnTo>
                <a:lnTo>
                  <a:pt x="2426794" y="1841425"/>
                </a:lnTo>
                <a:lnTo>
                  <a:pt x="2431713" y="1762248"/>
                </a:lnTo>
                <a:lnTo>
                  <a:pt x="2436059" y="1683344"/>
                </a:lnTo>
                <a:lnTo>
                  <a:pt x="2439795" y="1604705"/>
                </a:lnTo>
                <a:lnTo>
                  <a:pt x="2442881" y="1526323"/>
                </a:lnTo>
                <a:lnTo>
                  <a:pt x="2445282" y="1448191"/>
                </a:lnTo>
                <a:lnTo>
                  <a:pt x="2446958" y="1370298"/>
                </a:lnTo>
                <a:lnTo>
                  <a:pt x="2447873" y="1292639"/>
                </a:lnTo>
                <a:lnTo>
                  <a:pt x="2447988" y="1215203"/>
                </a:lnTo>
                <a:lnTo>
                  <a:pt x="2447266" y="1137984"/>
                </a:lnTo>
                <a:lnTo>
                  <a:pt x="2445670" y="1060972"/>
                </a:lnTo>
                <a:lnTo>
                  <a:pt x="2443162" y="984160"/>
                </a:lnTo>
                <a:lnTo>
                  <a:pt x="2439703" y="907538"/>
                </a:lnTo>
                <a:lnTo>
                  <a:pt x="2435257" y="831100"/>
                </a:lnTo>
                <a:lnTo>
                  <a:pt x="2432652" y="792947"/>
                </a:lnTo>
                <a:lnTo>
                  <a:pt x="2429786" y="754837"/>
                </a:lnTo>
                <a:lnTo>
                  <a:pt x="2426654" y="716768"/>
                </a:lnTo>
                <a:lnTo>
                  <a:pt x="2423252" y="678740"/>
                </a:lnTo>
                <a:lnTo>
                  <a:pt x="2419574" y="640751"/>
                </a:lnTo>
                <a:lnTo>
                  <a:pt x="2415617" y="602801"/>
                </a:lnTo>
                <a:lnTo>
                  <a:pt x="2411375" y="564888"/>
                </a:lnTo>
                <a:lnTo>
                  <a:pt x="2406843" y="527012"/>
                </a:lnTo>
                <a:lnTo>
                  <a:pt x="2402018" y="489172"/>
                </a:lnTo>
                <a:lnTo>
                  <a:pt x="2396894" y="451365"/>
                </a:lnTo>
                <a:lnTo>
                  <a:pt x="2391467" y="413592"/>
                </a:lnTo>
                <a:lnTo>
                  <a:pt x="2385732" y="375852"/>
                </a:lnTo>
                <a:lnTo>
                  <a:pt x="2379683" y="338143"/>
                </a:lnTo>
                <a:lnTo>
                  <a:pt x="2373318" y="300464"/>
                </a:lnTo>
                <a:lnTo>
                  <a:pt x="2366630" y="262814"/>
                </a:lnTo>
                <a:lnTo>
                  <a:pt x="2359615" y="225193"/>
                </a:lnTo>
                <a:lnTo>
                  <a:pt x="2352268" y="187599"/>
                </a:lnTo>
                <a:lnTo>
                  <a:pt x="2344585" y="150031"/>
                </a:lnTo>
                <a:lnTo>
                  <a:pt x="2336562" y="112488"/>
                </a:lnTo>
                <a:lnTo>
                  <a:pt x="2328192" y="74969"/>
                </a:lnTo>
                <a:lnTo>
                  <a:pt x="2319472" y="37473"/>
                </a:lnTo>
                <a:lnTo>
                  <a:pt x="2310396" y="0"/>
                </a:lnTo>
                <a:close/>
              </a:path>
            </a:pathLst>
          </a:custGeom>
          <a:solidFill>
            <a:srgbClr val="CCDDE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0" tIns="0" rIns="0" bIns="0" rtlCol="0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/>
          </a:p>
        </p:txBody>
      </p:sp>
      <p:pic>
        <p:nvPicPr>
          <p:cNvPr id="38" name="object 4">
            <a:extLst>
              <a:ext uri="{FF2B5EF4-FFF2-40B4-BE49-F238E27FC236}">
                <a16:creationId xmlns:a16="http://schemas.microsoft.com/office/drawing/2014/main" xmlns="" id="{727F49BB-7DF1-9447-A753-D8716D7627C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41013" y="141391"/>
            <a:ext cx="732195" cy="8858651"/>
          </a:xfrm>
          <a:prstGeom prst="rect">
            <a:avLst/>
          </a:prstGeom>
        </p:spPr>
      </p:pic>
      <p:grpSp>
        <p:nvGrpSpPr>
          <p:cNvPr id="60" name="Group 47">
            <a:extLst>
              <a:ext uri="{FF2B5EF4-FFF2-40B4-BE49-F238E27FC236}">
                <a16:creationId xmlns:a16="http://schemas.microsoft.com/office/drawing/2014/main" xmlns="" id="{A19E95C1-44B7-5941-A77E-45C75DB8EAFB}"/>
              </a:ext>
            </a:extLst>
          </p:cNvPr>
          <p:cNvGrpSpPr/>
          <p:nvPr/>
        </p:nvGrpSpPr>
        <p:grpSpPr>
          <a:xfrm>
            <a:off x="656707" y="7554298"/>
            <a:ext cx="914452" cy="1075535"/>
            <a:chOff x="634994" y="7556702"/>
            <a:chExt cx="914452" cy="1075534"/>
          </a:xfrm>
        </p:grpSpPr>
        <p:pic>
          <p:nvPicPr>
            <p:cNvPr id="61" name="object 5">
              <a:extLst>
                <a:ext uri="{FF2B5EF4-FFF2-40B4-BE49-F238E27FC236}">
                  <a16:creationId xmlns:a16="http://schemas.microsoft.com/office/drawing/2014/main" xmlns="" id="{0ECA3D47-D73F-E14C-8F56-3257F3C5B0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62" name="object 6">
              <a:extLst>
                <a:ext uri="{FF2B5EF4-FFF2-40B4-BE49-F238E27FC236}">
                  <a16:creationId xmlns:a16="http://schemas.microsoft.com/office/drawing/2014/main" xmlns="" id="{54DFBAC4-6384-4043-B7AB-6E477911FD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63" name="object 7">
              <a:extLst>
                <a:ext uri="{FF2B5EF4-FFF2-40B4-BE49-F238E27FC236}">
                  <a16:creationId xmlns:a16="http://schemas.microsoft.com/office/drawing/2014/main" xmlns="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8">
              <a:extLst>
                <a:ext uri="{FF2B5EF4-FFF2-40B4-BE49-F238E27FC236}">
                  <a16:creationId xmlns:a16="http://schemas.microsoft.com/office/drawing/2014/main" xmlns="" id="{2A0B9DA9-576E-5F45-98B3-DDCEC039060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65" name="object 9">
              <a:extLst>
                <a:ext uri="{FF2B5EF4-FFF2-40B4-BE49-F238E27FC236}">
                  <a16:creationId xmlns:a16="http://schemas.microsoft.com/office/drawing/2014/main" xmlns="" id="{920488C4-F170-904D-8568-912251DB6E3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66" name="object 10">
              <a:extLst>
                <a:ext uri="{FF2B5EF4-FFF2-40B4-BE49-F238E27FC236}">
                  <a16:creationId xmlns:a16="http://schemas.microsoft.com/office/drawing/2014/main" xmlns="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11">
              <a:extLst>
                <a:ext uri="{FF2B5EF4-FFF2-40B4-BE49-F238E27FC236}">
                  <a16:creationId xmlns:a16="http://schemas.microsoft.com/office/drawing/2014/main" xmlns="" id="{86F243BE-F416-A648-BCFC-B667C51B261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68" name="object 12">
              <a:extLst>
                <a:ext uri="{FF2B5EF4-FFF2-40B4-BE49-F238E27FC236}">
                  <a16:creationId xmlns:a16="http://schemas.microsoft.com/office/drawing/2014/main" xmlns="" id="{596D7822-8887-3A47-97D1-FB22B43410C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69" name="object 13">
              <a:extLst>
                <a:ext uri="{FF2B5EF4-FFF2-40B4-BE49-F238E27FC236}">
                  <a16:creationId xmlns:a16="http://schemas.microsoft.com/office/drawing/2014/main" xmlns="" id="{D8B163FE-8973-404D-8E08-58D9EF9B960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70" name="object 14">
              <a:extLst>
                <a:ext uri="{FF2B5EF4-FFF2-40B4-BE49-F238E27FC236}">
                  <a16:creationId xmlns:a16="http://schemas.microsoft.com/office/drawing/2014/main" xmlns="" id="{7E5F990C-0C85-284A-BA6B-BD014A99F8E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71" name="object 15">
              <a:extLst>
                <a:ext uri="{FF2B5EF4-FFF2-40B4-BE49-F238E27FC236}">
                  <a16:creationId xmlns:a16="http://schemas.microsoft.com/office/drawing/2014/main" xmlns="" id="{DA5A55AC-4B6C-514F-83B9-4B935DBE48E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72" name="object 16">
              <a:extLst>
                <a:ext uri="{FF2B5EF4-FFF2-40B4-BE49-F238E27FC236}">
                  <a16:creationId xmlns:a16="http://schemas.microsoft.com/office/drawing/2014/main" xmlns="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17">
              <a:extLst>
                <a:ext uri="{FF2B5EF4-FFF2-40B4-BE49-F238E27FC236}">
                  <a16:creationId xmlns:a16="http://schemas.microsoft.com/office/drawing/2014/main" xmlns="" id="{34418427-8B52-414E-A3C5-A4EDAE0BD4D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  <p:sp>
        <p:nvSpPr>
          <p:cNvPr id="40" name="object 3">
            <a:extLst>
              <a:ext uri="{FF2B5EF4-FFF2-40B4-BE49-F238E27FC236}">
                <a16:creationId xmlns:a16="http://schemas.microsoft.com/office/drawing/2014/main" xmlns="" id="{BDF85312-D25B-9B40-ADC3-61FC7DB3A4EC}"/>
              </a:ext>
            </a:extLst>
          </p:cNvPr>
          <p:cNvSpPr/>
          <p:nvPr/>
        </p:nvSpPr>
        <p:spPr>
          <a:xfrm>
            <a:off x="9953032" y="7012"/>
            <a:ext cx="6303011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18">
            <a:extLst>
              <a:ext uri="{FF2B5EF4-FFF2-40B4-BE49-F238E27FC236}">
                <a16:creationId xmlns:a16="http://schemas.microsoft.com/office/drawing/2014/main" xmlns="" id="{BFB41907-EC50-D341-9E30-FF85C90895F5}"/>
              </a:ext>
            </a:extLst>
          </p:cNvPr>
          <p:cNvSpPr txBox="1">
            <a:spLocks noGrp="1"/>
          </p:cNvSpPr>
          <p:nvPr>
            <p:ph type="sldNum" sz="quarter" idx="4294967295"/>
          </p:nvPr>
        </p:nvSpPr>
        <p:spPr>
          <a:xfrm>
            <a:off x="15893301" y="8777964"/>
            <a:ext cx="160655" cy="839332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099">
              <a:spcBef>
                <a:spcPts val="65"/>
              </a:spcBef>
            </a:pPr>
            <a:fld id="{81D60167-4931-47E6-BA6A-407CBD079E47}" type="slidenum">
              <a:rPr dirty="0">
                <a:solidFill>
                  <a:schemeClr val="bg1">
                    <a:lumMod val="65000"/>
                  </a:schemeClr>
                </a:solidFill>
              </a:rPr>
              <a:pPr marL="38099">
                <a:spcBef>
                  <a:spcPts val="65"/>
                </a:spcBef>
              </a:pPr>
              <a:t>9</a:t>
            </a:fld>
            <a:endParaRPr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4029421" y="209934"/>
            <a:ext cx="9955395" cy="833498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5333" b="1" dirty="0">
                <a:solidFill>
                  <a:srgbClr val="C00000"/>
                </a:solidFill>
                <a:latin typeface="+mn-lt"/>
                <a:cs typeface="Arial Narrow"/>
              </a:rPr>
              <a:t>ПРИЧИНЫ ОТКАЗА В ФОПМ:</a:t>
            </a:r>
            <a:endParaRPr sz="5333" b="1" spc="-5" dirty="0">
              <a:solidFill>
                <a:srgbClr val="C00000"/>
              </a:solidFill>
              <a:latin typeface="+mn-lt"/>
              <a:cs typeface="Arial Narrow"/>
            </a:endParaRPr>
          </a:p>
        </p:txBody>
      </p:sp>
      <p:sp>
        <p:nvSpPr>
          <p:cNvPr id="9" name="AutoShape 2" descr="https://top-fon.com/uploads/posts/2023-02/1675504503_top-fon-com-p-fon-dlya-prezentatsii-monitoring-24.jpg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55660" y="1500594"/>
            <a:ext cx="11531600" cy="6822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Bef>
                <a:spcPts val="425"/>
              </a:spcBef>
              <a:buClr>
                <a:schemeClr val="tx1"/>
              </a:buClr>
              <a:buSzPct val="100000"/>
            </a:pPr>
            <a:r>
              <a:rPr lang="ru-RU" altLang="ru-RU" sz="2400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	Решение об отказе в финансовом обеспечении предупредительных мер в следующих случаях:</a:t>
            </a:r>
          </a:p>
          <a:p>
            <a:pPr algn="just">
              <a:lnSpc>
                <a:spcPct val="80000"/>
              </a:lnSpc>
              <a:spcBef>
                <a:spcPts val="425"/>
              </a:spcBef>
              <a:buClr>
                <a:schemeClr val="tx1"/>
              </a:buClr>
              <a:buSzPct val="100000"/>
            </a:pPr>
            <a:endParaRPr lang="ru-RU" altLang="ru-RU" sz="2400" b="1" dirty="0">
              <a:solidFill>
                <a:srgbClr val="002060"/>
              </a:solidFill>
              <a:latin typeface="Montserrat"/>
              <a:cs typeface="Times New Roman" panose="02020603050405020304" pitchFamily="18" charset="0"/>
            </a:endParaRPr>
          </a:p>
          <a:p>
            <a:pPr marL="342891" indent="-342891" algn="just">
              <a:lnSpc>
                <a:spcPct val="80000"/>
              </a:lnSpc>
              <a:spcBef>
                <a:spcPts val="425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Если </a:t>
            </a:r>
            <a:r>
              <a:rPr lang="ru-RU" altLang="ru-RU" sz="2400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на день подачи заявления </a:t>
            </a:r>
            <a:r>
              <a:rPr lang="ru-RU" altLang="ru-RU" sz="24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у страхователя имеются непогашенные недоимка, задолженность по пеням и штрафам</a:t>
            </a:r>
            <a:r>
              <a:rPr lang="ru-RU" altLang="ru-RU" sz="2400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, образовавшиеся по итогам отчетного периода в текущем финансовом году, недоимка, выявленная в ходе камеральной или выездной проверки, и (или) начисленные пени и штрафы по итогам камеральной или выездной проверки; </a:t>
            </a:r>
            <a:endParaRPr lang="ru-RU" altLang="ru-RU" sz="2400" dirty="0" smtClean="0">
              <a:solidFill>
                <a:srgbClr val="002060"/>
              </a:solidFill>
              <a:latin typeface="Montserrat"/>
              <a:cs typeface="Times New Roman" panose="02020603050405020304" pitchFamily="18" charset="0"/>
            </a:endParaRPr>
          </a:p>
          <a:p>
            <a:pPr marL="342891" indent="-342891" algn="just">
              <a:lnSpc>
                <a:spcPct val="80000"/>
              </a:lnSpc>
              <a:spcBef>
                <a:spcPts val="425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altLang="ru-RU" sz="2400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 Если предусмотренные </a:t>
            </a:r>
            <a:r>
              <a:rPr lang="ru-RU" altLang="ru-RU" sz="2400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бюджетом Фонда </a:t>
            </a:r>
            <a:r>
              <a:rPr lang="ru-RU" altLang="ru-RU" sz="24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средства </a:t>
            </a:r>
            <a:r>
              <a:rPr lang="ru-RU" altLang="ru-RU" sz="2400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на финансовое обеспечение предупредительных мер</a:t>
            </a:r>
            <a:r>
              <a:rPr lang="ru-RU" altLang="ru-RU" sz="24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 на текущий год полностью распределены</a:t>
            </a:r>
            <a:r>
              <a:rPr lang="ru-RU" altLang="ru-RU" sz="2400" b="1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80000"/>
              </a:lnSpc>
              <a:spcBef>
                <a:spcPts val="425"/>
              </a:spcBef>
              <a:buClr>
                <a:schemeClr val="tx1"/>
              </a:buClr>
              <a:buSzPct val="100000"/>
            </a:pPr>
            <a:endParaRPr lang="ru-RU" altLang="ru-RU" sz="2400" b="1" dirty="0">
              <a:solidFill>
                <a:srgbClr val="002060"/>
              </a:solidFill>
              <a:latin typeface="Montserrat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spcBef>
                <a:spcPts val="425"/>
              </a:spcBef>
              <a:buClr>
                <a:schemeClr val="tx1"/>
              </a:buClr>
              <a:buSzPct val="100000"/>
            </a:pPr>
            <a:r>
              <a:rPr lang="ru-RU" altLang="ru-RU" sz="2400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	</a:t>
            </a:r>
            <a:r>
              <a:rPr lang="ru-RU" altLang="ru-RU" sz="2400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Решение об отказе в </a:t>
            </a:r>
            <a:r>
              <a:rPr lang="ru-RU" altLang="ru-RU" sz="2400" b="1" i="1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возмещении</a:t>
            </a:r>
            <a:r>
              <a:rPr lang="ru-RU" altLang="ru-RU" sz="2400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 расходов предупредительных мер в следующих случаях:</a:t>
            </a:r>
          </a:p>
          <a:p>
            <a:pPr algn="just">
              <a:lnSpc>
                <a:spcPct val="80000"/>
              </a:lnSpc>
              <a:spcBef>
                <a:spcPts val="425"/>
              </a:spcBef>
              <a:buClr>
                <a:schemeClr val="tx1"/>
              </a:buClr>
              <a:buSzPct val="100000"/>
            </a:pPr>
            <a:endParaRPr lang="ru-RU" altLang="ru-RU" sz="2400" b="1" dirty="0">
              <a:solidFill>
                <a:srgbClr val="002060"/>
              </a:solidFill>
              <a:latin typeface="Montserrat"/>
              <a:cs typeface="Times New Roman" panose="02020603050405020304" pitchFamily="18" charset="0"/>
            </a:endParaRPr>
          </a:p>
          <a:p>
            <a:pPr marL="342891" indent="-342891" algn="just">
              <a:lnSpc>
                <a:spcPct val="80000"/>
              </a:lnSpc>
              <a:spcBef>
                <a:spcPts val="425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Представленные страхователем </a:t>
            </a:r>
            <a:r>
              <a:rPr lang="ru-RU" altLang="ru-RU" sz="24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документы содержат недостоверную информацию</a:t>
            </a:r>
            <a:r>
              <a:rPr lang="ru-RU" altLang="ru-RU" sz="2400" b="1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;</a:t>
            </a:r>
            <a:endParaRPr lang="ru-RU" altLang="ru-RU" sz="2400" b="1" dirty="0">
              <a:solidFill>
                <a:srgbClr val="002060"/>
              </a:solidFill>
              <a:latin typeface="Montserrat"/>
              <a:cs typeface="Times New Roman" panose="02020603050405020304" pitchFamily="18" charset="0"/>
            </a:endParaRPr>
          </a:p>
          <a:p>
            <a:pPr marL="342891" indent="-342891" algn="just">
              <a:lnSpc>
                <a:spcPct val="80000"/>
              </a:lnSpc>
              <a:spcBef>
                <a:spcPts val="425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ru-RU" altLang="ru-RU" sz="24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 </a:t>
            </a:r>
            <a:r>
              <a:rPr lang="ru-RU" altLang="ru-RU" sz="2400" dirty="0" smtClean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При </a:t>
            </a:r>
            <a:r>
              <a:rPr lang="ru-RU" altLang="ru-RU" sz="2400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представлении страхователем </a:t>
            </a:r>
            <a:r>
              <a:rPr lang="ru-RU" altLang="ru-RU" sz="2400" b="1" dirty="0">
                <a:solidFill>
                  <a:srgbClr val="002060"/>
                </a:solidFill>
                <a:latin typeface="Montserrat"/>
                <a:cs typeface="Times New Roman" panose="02020603050405020304" pitchFamily="18" charset="0"/>
              </a:rPr>
              <a:t>неполного комплекта документов.</a:t>
            </a:r>
          </a:p>
          <a:p>
            <a:pPr marL="342891" indent="-342891" algn="just">
              <a:lnSpc>
                <a:spcPct val="80000"/>
              </a:lnSpc>
              <a:spcBef>
                <a:spcPts val="5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endParaRPr lang="ru-RU" altLang="ru-RU" sz="2400" b="1" dirty="0">
              <a:solidFill>
                <a:srgbClr val="2020A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tserra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425"/>
              </a:spcBef>
              <a:buClr>
                <a:schemeClr val="tx1"/>
              </a:buClr>
              <a:buSzPct val="100000"/>
            </a:pPr>
            <a:endParaRPr lang="ru-RU" altLang="ru-RU" sz="2400" dirty="0">
              <a:solidFill>
                <a:schemeClr val="tx1">
                  <a:lumMod val="75000"/>
                  <a:lumOff val="25000"/>
                </a:schemeClr>
              </a:solidFill>
              <a:latin typeface="Montserrat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870231" y="5312226"/>
            <a:ext cx="11496769" cy="310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2536</TotalTime>
  <Words>760</Words>
  <Application>Microsoft Office PowerPoint</Application>
  <PresentationFormat>Произвольный</PresentationFormat>
  <Paragraphs>83</Paragraphs>
  <Slides>10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Arial</vt:lpstr>
      <vt:lpstr>Arial Narrow</vt:lpstr>
      <vt:lpstr>Calibri</vt:lpstr>
      <vt:lpstr>Calibri-Light</vt:lpstr>
      <vt:lpstr>Montserrat</vt:lpstr>
      <vt:lpstr>Montserrat-Medium</vt:lpstr>
      <vt:lpstr>MyriadPro-Cond</vt:lpstr>
      <vt:lpstr>Times New Roman</vt:lpstr>
      <vt:lpstr>Wingdings</vt:lpstr>
      <vt:lpstr>Office Theme</vt:lpstr>
      <vt:lpstr>Документ</vt:lpstr>
      <vt:lpstr>Презентация PowerPoint</vt:lpstr>
      <vt:lpstr>НОРМАТИВНЫЕ ДОКУМЕНТЫ</vt:lpstr>
      <vt:lpstr>Мероприятия, финансируемые за счет средств бюджета Фонда</vt:lpstr>
      <vt:lpstr>СХЕМА РАСЧЕТА СУММЫ </vt:lpstr>
      <vt:lpstr>РАСЧЕТ МОЖНО ПОЛУЧИТЬ ОБРАТИВШИСЬ К НАМ ПО АДРЕСУ obshiy@66.sfr.gov.ru </vt:lpstr>
      <vt:lpstr>Презентация PowerPoint</vt:lpstr>
      <vt:lpstr>Презентация PowerPoint</vt:lpstr>
      <vt:lpstr>Возмещение расходов по ФОПМ:</vt:lpstr>
      <vt:lpstr>ПРИЧИНЫ ОТКАЗА В ФОПМ:</vt:lpstr>
      <vt:lpstr>ГОСУСЛУГИ                ПРАКТИЧНО И СОВРЕМЕННО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Ладохина Вера Сергеевна</dc:creator>
  <cp:lastModifiedBy>Голышев Александр Викторович</cp:lastModifiedBy>
  <cp:revision>191</cp:revision>
  <dcterms:created xsi:type="dcterms:W3CDTF">2023-05-03T09:25:15Z</dcterms:created>
  <dcterms:modified xsi:type="dcterms:W3CDTF">2025-01-29T03:59:38Z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2023-05-03T00:00:00Z</vt:filetime>
  </property>
</Properties>
</file>